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6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6"/>
    <p:restoredTop sz="90929"/>
  </p:normalViewPr>
  <p:slideViewPr>
    <p:cSldViewPr showGuides="1">
      <p:cViewPr varScale="1">
        <p:scale>
          <a:sx n="51" d="100"/>
          <a:sy n="51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9" Type="http://schemas.openxmlformats.org/officeDocument/2006/relationships/tableStyles" Target="tableStyles.xml"/><Relationship Id="rId58" Type="http://schemas.openxmlformats.org/officeDocument/2006/relationships/viewProps" Target="viewProps.xml"/><Relationship Id="rId57" Type="http://schemas.openxmlformats.org/officeDocument/2006/relationships/presProps" Target="presProps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Title Slide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3073"/>
          <p:cNvSpPr/>
          <p:nvPr/>
        </p:nvSpPr>
        <p:spPr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</a:ln>
        </p:spPr>
        <p:txBody>
          <a:bodyPr wrap="none" anchor="ctr" anchorCtr="0"/>
          <a:p>
            <a:pPr lvl="0" algn="ctr"/>
            <a:endParaRPr lang="en-GB" altLang="x-none" dirty="0"/>
          </a:p>
        </p:txBody>
      </p:sp>
      <p:sp>
        <p:nvSpPr>
          <p:cNvPr id="3075" name="Title 3074"/>
          <p:cNvSpPr>
            <a:spLocks noGrp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prstGeom prst="rect">
            <a:avLst/>
          </a:prstGeom>
          <a:noFill/>
          <a:ln w="9525">
            <a:noFill/>
          </a:ln>
        </p:spPr>
        <p:txBody>
          <a:bodyPr anchor="b" anchorCtr="0">
            <a:spAutoFit/>
          </a:bodyPr>
          <a:lstStyle>
            <a:lvl1pPr lvl="0"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3076" name="Subtitle 3075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  <a:lvl2pPr marL="457200" lvl="1" indent="0" algn="ctr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2pPr>
            <a:lvl3pPr marL="914400" lvl="2" indent="0" algn="ctr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3pPr>
            <a:lvl4pPr marL="1371600" lvl="3" indent="0" algn="ctr">
              <a:buClrTx/>
              <a:buSzTx/>
              <a:buFontTx/>
              <a:buNone/>
              <a:defRPr sz="4000">
                <a:solidFill>
                  <a:srgbClr val="CCECFF"/>
                </a:solidFill>
              </a:defRPr>
            </a:lvl4pPr>
            <a:lvl5pPr marL="1828800" lvl="4" indent="0" algn="ctr">
              <a:buClr>
                <a:schemeClr val="tx2"/>
              </a:buClr>
              <a:buSzPct val="55000"/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5pPr>
          </a:lstStyle>
          <a:p>
            <a:pPr lvl="0"/>
            <a:r>
              <a:rPr dirty="0"/>
              <a:t>Click to edit Master subtitle style</a:t>
            </a:r>
            <a:endParaRPr dirty="0"/>
          </a:p>
        </p:txBody>
      </p:sp>
      <p:sp>
        <p:nvSpPr>
          <p:cNvPr id="3077" name="Date Placeholder 3076"/>
          <p:cNvSpPr>
            <a:spLocks noGrp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>
                <a:solidFill>
                  <a:srgbClr val="CCECFF"/>
                </a:solidFill>
              </a:defRPr>
            </a:lvl1pPr>
          </a:lstStyle>
          <a:p>
            <a:pPr>
              <a:spcBef>
                <a:spcPct val="50000"/>
              </a:spcBef>
            </a:pPr>
            <a:fld id="{BB962C8B-B14F-4D97-AF65-F5344CB8AC3E}" type="datetime1">
              <a:rPr lang="en-US" dirty="0"/>
            </a:fld>
            <a:endParaRPr lang="en-US" dirty="0"/>
          </a:p>
        </p:txBody>
      </p:sp>
      <p:sp>
        <p:nvSpPr>
          <p:cNvPr id="3078" name="Footer Placeholder 3077"/>
          <p:cNvSpPr>
            <a:spLocks noGrp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>
                <a:solidFill>
                  <a:srgbClr val="CCECFF"/>
                </a:solidFill>
              </a:defRPr>
            </a:lvl1pPr>
          </a:lstStyle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9" name="Slide Number Placeholder 3078"/>
          <p:cNvSpPr>
            <a:spLocks noGrp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>
                <a:solidFill>
                  <a:srgbClr val="CCECFF"/>
                </a:solidFill>
              </a:defRPr>
            </a:lvl1pPr>
          </a:lstStyle>
          <a:p>
            <a:pPr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3080" name="Rectangle 3079"/>
          <p:cNvSpPr/>
          <p:nvPr/>
        </p:nvSpPr>
        <p:spPr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</a:ln>
        </p:spPr>
        <p:txBody>
          <a:bodyPr wrap="none" anchor="ctr" anchorCtr="0"/>
          <a:p>
            <a:pPr lvl="0" algn="ctr"/>
            <a:endParaRPr lang="en-GB" altLang="x-none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5293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51" name="Text Placeholder 205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052" name="Date Placeholder 2051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2053" name="Footer Placeholder 205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2055" name="Rectangle 2054"/>
          <p:cNvSpPr/>
          <p:nvPr/>
        </p:nvSpPr>
        <p:spPr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</a:ln>
        </p:spPr>
        <p:txBody>
          <a:bodyPr wrap="none" anchor="ctr" anchorCtr="0"/>
          <a:p>
            <a:pPr lvl="0" algn="ctr"/>
            <a:endParaRPr lang="en-GB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–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itle 27649"/>
          <p:cNvSpPr>
            <a:spLocks noGrp="1"/>
          </p:cNvSpPr>
          <p:nvPr>
            <p:ph type="ctrTitle"/>
          </p:nvPr>
        </p:nvSpPr>
        <p:spPr>
          <a:xfrm>
            <a:off x="990600" y="1355725"/>
            <a:ext cx="7467600" cy="1920875"/>
          </a:xfrm>
          <a:ln/>
        </p:spPr>
        <p:txBody>
          <a:bodyPr anchor="b" anchorCtr="0">
            <a:spAutoFit/>
          </a:bodyPr>
          <a:p>
            <a:pPr algn="ctr" defTabSz="914400">
              <a:buNone/>
            </a:pPr>
            <a:r>
              <a:rPr kern="1200" baseline="0">
                <a:latin typeface="Tahoma" pitchFamily="34" charset="0"/>
              </a:rPr>
              <a:t>Fractions IV</a:t>
            </a:r>
            <a:br>
              <a:rPr kern="1200" baseline="0">
                <a:latin typeface="Tahoma" pitchFamily="34" charset="0"/>
              </a:rPr>
            </a:br>
            <a:r>
              <a:rPr sz="5400" kern="1200" baseline="0">
                <a:latin typeface="Tahoma" pitchFamily="34" charset="0"/>
              </a:rPr>
              <a:t>Equivalent Fractions</a:t>
            </a:r>
            <a:endParaRPr sz="5400" kern="1200" baseline="0">
              <a:latin typeface="Tahoma" pitchFamily="34" charset="0"/>
            </a:endParaRPr>
          </a:p>
        </p:txBody>
      </p:sp>
      <p:sp>
        <p:nvSpPr>
          <p:cNvPr id="27651" name="Subtitle 27650"/>
          <p:cNvSpPr>
            <a:spLocks noGrp="1"/>
          </p:cNvSpPr>
          <p:nvPr>
            <p:ph type="subTitle" idx="1"/>
          </p:nvPr>
        </p:nvSpPr>
        <p:spPr>
          <a:ln/>
        </p:spPr>
        <p:txBody>
          <a:bodyPr anchor="t" anchorCtr="0"/>
          <a:p>
            <a:pPr defTabSz="914400">
              <a:buSzPct val="80000"/>
            </a:pPr>
            <a:r>
              <a:rPr kern="1200" baseline="0">
                <a:latin typeface="Tahoma" pitchFamily="34" charset="0"/>
              </a:rPr>
              <a:t>By Monica Yuskaitis</a:t>
            </a:r>
            <a:endParaRPr kern="1200" baseline="0">
              <a:latin typeface="Tahoma" pitchFamily="34" charset="0"/>
            </a:endParaRPr>
          </a:p>
        </p:txBody>
      </p:sp>
    </p:spTree>
  </p:cSld>
  <p:clrMapOvr>
    <a:masterClrMapping/>
  </p:clrMapOvr>
  <p:transition advTm="71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Title 37889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143000"/>
          </a:xfrm>
          <a:ln/>
        </p:spPr>
        <p:txBody>
          <a:bodyPr anchor="b" anchorCtr="0"/>
          <a:p>
            <a:pPr algn="ctr"/>
            <a:r>
              <a:t>What are the missing numbers?</a:t>
            </a:r>
          </a:p>
        </p:txBody>
      </p:sp>
      <p:sp>
        <p:nvSpPr>
          <p:cNvPr id="37891" name="Rectangle 37890"/>
          <p:cNvSpPr/>
          <p:nvPr/>
        </p:nvSpPr>
        <p:spPr>
          <a:xfrm>
            <a:off x="5334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7892" name="Rectangle 37891"/>
          <p:cNvSpPr/>
          <p:nvPr/>
        </p:nvSpPr>
        <p:spPr>
          <a:xfrm>
            <a:off x="5334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7893" name="Rectangle 37892"/>
          <p:cNvSpPr/>
          <p:nvPr/>
        </p:nvSpPr>
        <p:spPr>
          <a:xfrm>
            <a:off x="36576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7894" name="Rectangle 37893"/>
          <p:cNvSpPr/>
          <p:nvPr/>
        </p:nvSpPr>
        <p:spPr>
          <a:xfrm>
            <a:off x="36576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7895" name="Rectangle 37894"/>
          <p:cNvSpPr/>
          <p:nvPr/>
        </p:nvSpPr>
        <p:spPr>
          <a:xfrm>
            <a:off x="67056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7896" name="Rectangle 37895"/>
          <p:cNvSpPr/>
          <p:nvPr/>
        </p:nvSpPr>
        <p:spPr>
          <a:xfrm>
            <a:off x="67056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7897" name="Straight Connector 37896"/>
          <p:cNvSpPr/>
          <p:nvPr/>
        </p:nvSpPr>
        <p:spPr>
          <a:xfrm>
            <a:off x="25908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7898" name="Straight Connector 37897"/>
          <p:cNvSpPr/>
          <p:nvPr/>
        </p:nvSpPr>
        <p:spPr>
          <a:xfrm>
            <a:off x="5715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7899" name="Text Box 37898"/>
          <p:cNvSpPr txBox="1"/>
          <p:nvPr/>
        </p:nvSpPr>
        <p:spPr>
          <a:xfrm>
            <a:off x="12192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1</a:t>
            </a:r>
            <a:endParaRPr sz="4800"/>
          </a:p>
        </p:txBody>
      </p:sp>
      <p:sp>
        <p:nvSpPr>
          <p:cNvPr id="37900" name="Straight Connector 37899"/>
          <p:cNvSpPr/>
          <p:nvPr/>
        </p:nvSpPr>
        <p:spPr>
          <a:xfrm>
            <a:off x="10668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01" name="Text Box 37900"/>
          <p:cNvSpPr txBox="1"/>
          <p:nvPr/>
        </p:nvSpPr>
        <p:spPr>
          <a:xfrm>
            <a:off x="12192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7902" name="Straight Connector 37901"/>
          <p:cNvSpPr/>
          <p:nvPr/>
        </p:nvSpPr>
        <p:spPr>
          <a:xfrm>
            <a:off x="3657600" y="22860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03" name="Text Box 37902"/>
          <p:cNvSpPr txBox="1"/>
          <p:nvPr/>
        </p:nvSpPr>
        <p:spPr>
          <a:xfrm>
            <a:off x="4419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7904" name="Straight Connector 37903"/>
          <p:cNvSpPr/>
          <p:nvPr/>
        </p:nvSpPr>
        <p:spPr>
          <a:xfrm>
            <a:off x="4267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05" name="Text Box 37904"/>
          <p:cNvSpPr txBox="1"/>
          <p:nvPr/>
        </p:nvSpPr>
        <p:spPr>
          <a:xfrm>
            <a:off x="4419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8</a:t>
            </a:r>
            <a:endParaRPr sz="4800"/>
          </a:p>
        </p:txBody>
      </p:sp>
      <p:sp>
        <p:nvSpPr>
          <p:cNvPr id="37906" name="Straight Connector 37905"/>
          <p:cNvSpPr/>
          <p:nvPr/>
        </p:nvSpPr>
        <p:spPr>
          <a:xfrm>
            <a:off x="3657600" y="45720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07" name="Straight Connector 37906"/>
          <p:cNvSpPr/>
          <p:nvPr/>
        </p:nvSpPr>
        <p:spPr>
          <a:xfrm>
            <a:off x="3657600" y="32004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08" name="Straight Connector 37907"/>
          <p:cNvSpPr/>
          <p:nvPr/>
        </p:nvSpPr>
        <p:spPr>
          <a:xfrm>
            <a:off x="3657600" y="27432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09" name="Straight Connector 37908"/>
          <p:cNvSpPr/>
          <p:nvPr/>
        </p:nvSpPr>
        <p:spPr>
          <a:xfrm>
            <a:off x="3657600" y="4114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10" name="Straight Connector 37909"/>
          <p:cNvSpPr/>
          <p:nvPr/>
        </p:nvSpPr>
        <p:spPr>
          <a:xfrm>
            <a:off x="3657600" y="50292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11" name="Text Box 37910"/>
          <p:cNvSpPr txBox="1"/>
          <p:nvPr/>
        </p:nvSpPr>
        <p:spPr>
          <a:xfrm>
            <a:off x="7467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5</a:t>
            </a:r>
            <a:endParaRPr sz="4800"/>
          </a:p>
        </p:txBody>
      </p:sp>
      <p:sp>
        <p:nvSpPr>
          <p:cNvPr id="37912" name="Straight Connector 37911"/>
          <p:cNvSpPr/>
          <p:nvPr/>
        </p:nvSpPr>
        <p:spPr>
          <a:xfrm>
            <a:off x="7315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13" name="Text Box 37912"/>
          <p:cNvSpPr txBox="1"/>
          <p:nvPr/>
        </p:nvSpPr>
        <p:spPr>
          <a:xfrm>
            <a:off x="7239000" y="6034088"/>
            <a:ext cx="7937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10</a:t>
            </a:r>
            <a:endParaRPr sz="4800"/>
          </a:p>
        </p:txBody>
      </p:sp>
      <p:sp>
        <p:nvSpPr>
          <p:cNvPr id="37914" name="Straight Connector 37913"/>
          <p:cNvSpPr/>
          <p:nvPr/>
        </p:nvSpPr>
        <p:spPr>
          <a:xfrm>
            <a:off x="6705600" y="2209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15" name="Straight Connector 37914"/>
          <p:cNvSpPr/>
          <p:nvPr/>
        </p:nvSpPr>
        <p:spPr>
          <a:xfrm>
            <a:off x="6705600" y="2590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16" name="Straight Connector 37915"/>
          <p:cNvSpPr/>
          <p:nvPr/>
        </p:nvSpPr>
        <p:spPr>
          <a:xfrm>
            <a:off x="6705600" y="2971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17" name="Straight Connector 37916"/>
          <p:cNvSpPr/>
          <p:nvPr/>
        </p:nvSpPr>
        <p:spPr>
          <a:xfrm>
            <a:off x="6705600" y="40386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18" name="Straight Connector 37917"/>
          <p:cNvSpPr/>
          <p:nvPr/>
        </p:nvSpPr>
        <p:spPr>
          <a:xfrm>
            <a:off x="6705600" y="44196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19" name="Straight Connector 37918"/>
          <p:cNvSpPr/>
          <p:nvPr/>
        </p:nvSpPr>
        <p:spPr>
          <a:xfrm>
            <a:off x="6705600" y="48006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20" name="Straight Connector 37919"/>
          <p:cNvSpPr/>
          <p:nvPr/>
        </p:nvSpPr>
        <p:spPr>
          <a:xfrm>
            <a:off x="6705600" y="51816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21" name="Straight Connector 37920"/>
          <p:cNvSpPr/>
          <p:nvPr/>
        </p:nvSpPr>
        <p:spPr>
          <a:xfrm>
            <a:off x="6705600" y="3352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22" name="Text Box 37921"/>
          <p:cNvSpPr txBox="1"/>
          <p:nvPr/>
        </p:nvSpPr>
        <p:spPr>
          <a:xfrm>
            <a:off x="27432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7923" name="Text Box 37922"/>
          <p:cNvSpPr txBox="1"/>
          <p:nvPr/>
        </p:nvSpPr>
        <p:spPr>
          <a:xfrm>
            <a:off x="5867400" y="54102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</p:spTree>
  </p:cSld>
  <p:clrMapOvr>
    <a:masterClrMapping/>
  </p:clrMapOvr>
  <p:transition advTm="90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5" grpId="0"/>
      <p:bldP spid="379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Title 3891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1143000"/>
          </a:xfrm>
          <a:ln/>
        </p:spPr>
        <p:txBody>
          <a:bodyPr anchor="b" anchorCtr="0"/>
          <a:p>
            <a:pPr algn="ctr"/>
            <a:r>
              <a:t>What are the missing numbers?</a:t>
            </a:r>
          </a:p>
        </p:txBody>
      </p:sp>
      <p:sp>
        <p:nvSpPr>
          <p:cNvPr id="38915" name="Straight Connector 38914"/>
          <p:cNvSpPr/>
          <p:nvPr/>
        </p:nvSpPr>
        <p:spPr>
          <a:xfrm>
            <a:off x="4191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8916" name="Text Box 38915"/>
          <p:cNvSpPr txBox="1"/>
          <p:nvPr/>
        </p:nvSpPr>
        <p:spPr>
          <a:xfrm>
            <a:off x="2133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1</a:t>
            </a:r>
            <a:endParaRPr sz="4800"/>
          </a:p>
        </p:txBody>
      </p:sp>
      <p:sp>
        <p:nvSpPr>
          <p:cNvPr id="38917" name="Straight Connector 38916"/>
          <p:cNvSpPr/>
          <p:nvPr/>
        </p:nvSpPr>
        <p:spPr>
          <a:xfrm>
            <a:off x="1981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18" name="Text Box 38917"/>
          <p:cNvSpPr txBox="1"/>
          <p:nvPr/>
        </p:nvSpPr>
        <p:spPr>
          <a:xfrm>
            <a:off x="2133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8919" name="Text Box 38918"/>
          <p:cNvSpPr txBox="1"/>
          <p:nvPr/>
        </p:nvSpPr>
        <p:spPr>
          <a:xfrm>
            <a:off x="68580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8920" name="Straight Connector 38919"/>
          <p:cNvSpPr/>
          <p:nvPr/>
        </p:nvSpPr>
        <p:spPr>
          <a:xfrm>
            <a:off x="67056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21" name="Text Box 38920"/>
          <p:cNvSpPr txBox="1"/>
          <p:nvPr/>
        </p:nvSpPr>
        <p:spPr>
          <a:xfrm>
            <a:off x="68580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8</a:t>
            </a:r>
            <a:endParaRPr sz="4800"/>
          </a:p>
        </p:txBody>
      </p:sp>
      <p:sp>
        <p:nvSpPr>
          <p:cNvPr id="38922" name="Text Box 38921"/>
          <p:cNvSpPr txBox="1"/>
          <p:nvPr/>
        </p:nvSpPr>
        <p:spPr>
          <a:xfrm>
            <a:off x="44958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8923" name="Oval 38922"/>
          <p:cNvSpPr/>
          <p:nvPr/>
        </p:nvSpPr>
        <p:spPr>
          <a:xfrm>
            <a:off x="762000" y="20574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8924" name="Straight Connector 38923"/>
          <p:cNvSpPr/>
          <p:nvPr/>
        </p:nvSpPr>
        <p:spPr>
          <a:xfrm>
            <a:off x="2362200" y="2057400"/>
            <a:ext cx="1588" cy="3124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25" name="Freeform 38924"/>
          <p:cNvSpPr/>
          <p:nvPr/>
        </p:nvSpPr>
        <p:spPr>
          <a:xfrm>
            <a:off x="2351088" y="3581400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8926" name="Oval 38925"/>
          <p:cNvSpPr/>
          <p:nvPr/>
        </p:nvSpPr>
        <p:spPr>
          <a:xfrm>
            <a:off x="5486400" y="21336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8927" name="Straight Connector 38926"/>
          <p:cNvSpPr/>
          <p:nvPr/>
        </p:nvSpPr>
        <p:spPr>
          <a:xfrm>
            <a:off x="7086600" y="2133600"/>
            <a:ext cx="1588" cy="3124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28" name="Freeform 38927"/>
          <p:cNvSpPr/>
          <p:nvPr/>
        </p:nvSpPr>
        <p:spPr>
          <a:xfrm rot="-5400000">
            <a:off x="2328863" y="2090738"/>
            <a:ext cx="1600200" cy="15335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8929" name="Freeform 38928"/>
          <p:cNvSpPr/>
          <p:nvPr/>
        </p:nvSpPr>
        <p:spPr>
          <a:xfrm>
            <a:off x="7075488" y="3657600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8930" name="Freeform 38929"/>
          <p:cNvSpPr/>
          <p:nvPr/>
        </p:nvSpPr>
        <p:spPr>
          <a:xfrm rot="-5400000">
            <a:off x="7053263" y="2166938"/>
            <a:ext cx="1600200" cy="15335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8931" name="Straight Connector 38930"/>
          <p:cNvSpPr/>
          <p:nvPr/>
        </p:nvSpPr>
        <p:spPr>
          <a:xfrm>
            <a:off x="5486400" y="3733800"/>
            <a:ext cx="31242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32" name="Straight Connector 38931"/>
          <p:cNvSpPr/>
          <p:nvPr/>
        </p:nvSpPr>
        <p:spPr>
          <a:xfrm>
            <a:off x="5867400" y="2667000"/>
            <a:ext cx="2286000" cy="2133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33" name="Straight Connector 38932"/>
          <p:cNvSpPr/>
          <p:nvPr/>
        </p:nvSpPr>
        <p:spPr>
          <a:xfrm flipV="1">
            <a:off x="6019800" y="2590800"/>
            <a:ext cx="2133600" cy="2286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advTm="74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Title 39937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1143000"/>
          </a:xfrm>
          <a:ln/>
        </p:spPr>
        <p:txBody>
          <a:bodyPr anchor="b" anchorCtr="0"/>
          <a:p>
            <a:pPr algn="ctr"/>
            <a:r>
              <a:t>What are the missing numbers?</a:t>
            </a:r>
          </a:p>
        </p:txBody>
      </p:sp>
      <p:sp>
        <p:nvSpPr>
          <p:cNvPr id="39939" name="Straight Connector 39938"/>
          <p:cNvSpPr/>
          <p:nvPr/>
        </p:nvSpPr>
        <p:spPr>
          <a:xfrm>
            <a:off x="4191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9940" name="Text Box 39939"/>
          <p:cNvSpPr txBox="1"/>
          <p:nvPr/>
        </p:nvSpPr>
        <p:spPr>
          <a:xfrm>
            <a:off x="2133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3</a:t>
            </a:r>
            <a:endParaRPr sz="4800"/>
          </a:p>
        </p:txBody>
      </p:sp>
      <p:sp>
        <p:nvSpPr>
          <p:cNvPr id="39941" name="Straight Connector 39940"/>
          <p:cNvSpPr/>
          <p:nvPr/>
        </p:nvSpPr>
        <p:spPr>
          <a:xfrm>
            <a:off x="1981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42" name="Text Box 39941"/>
          <p:cNvSpPr txBox="1"/>
          <p:nvPr/>
        </p:nvSpPr>
        <p:spPr>
          <a:xfrm>
            <a:off x="2133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9943" name="Text Box 39942"/>
          <p:cNvSpPr txBox="1"/>
          <p:nvPr/>
        </p:nvSpPr>
        <p:spPr>
          <a:xfrm>
            <a:off x="68580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6</a:t>
            </a:r>
            <a:endParaRPr sz="4800"/>
          </a:p>
        </p:txBody>
      </p:sp>
      <p:sp>
        <p:nvSpPr>
          <p:cNvPr id="39944" name="Straight Connector 39943"/>
          <p:cNvSpPr/>
          <p:nvPr/>
        </p:nvSpPr>
        <p:spPr>
          <a:xfrm>
            <a:off x="67056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45" name="Text Box 39944"/>
          <p:cNvSpPr txBox="1"/>
          <p:nvPr/>
        </p:nvSpPr>
        <p:spPr>
          <a:xfrm>
            <a:off x="68580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8</a:t>
            </a:r>
            <a:endParaRPr sz="4800"/>
          </a:p>
        </p:txBody>
      </p:sp>
      <p:sp>
        <p:nvSpPr>
          <p:cNvPr id="39946" name="Text Box 39945"/>
          <p:cNvSpPr txBox="1"/>
          <p:nvPr/>
        </p:nvSpPr>
        <p:spPr>
          <a:xfrm>
            <a:off x="44958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9947" name="Oval 39946"/>
          <p:cNvSpPr/>
          <p:nvPr/>
        </p:nvSpPr>
        <p:spPr>
          <a:xfrm>
            <a:off x="762000" y="20574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948" name="Straight Connector 39947"/>
          <p:cNvSpPr/>
          <p:nvPr/>
        </p:nvSpPr>
        <p:spPr>
          <a:xfrm>
            <a:off x="2362200" y="2057400"/>
            <a:ext cx="1588" cy="3124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49" name="Straight Connector 39948"/>
          <p:cNvSpPr/>
          <p:nvPr/>
        </p:nvSpPr>
        <p:spPr>
          <a:xfrm>
            <a:off x="762000" y="3657600"/>
            <a:ext cx="3124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0" name="Freeform 39949"/>
          <p:cNvSpPr/>
          <p:nvPr/>
        </p:nvSpPr>
        <p:spPr>
          <a:xfrm>
            <a:off x="2351088" y="3648075"/>
            <a:ext cx="1535112" cy="15335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951" name="Oval 39950"/>
          <p:cNvSpPr/>
          <p:nvPr/>
        </p:nvSpPr>
        <p:spPr>
          <a:xfrm>
            <a:off x="5486400" y="21336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952" name="Straight Connector 39951"/>
          <p:cNvSpPr/>
          <p:nvPr/>
        </p:nvSpPr>
        <p:spPr>
          <a:xfrm>
            <a:off x="5486400" y="3733800"/>
            <a:ext cx="3124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3" name="Freeform 39952"/>
          <p:cNvSpPr/>
          <p:nvPr/>
        </p:nvSpPr>
        <p:spPr>
          <a:xfrm>
            <a:off x="7075488" y="3724275"/>
            <a:ext cx="1535112" cy="15335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954" name="Straight Connector 39953"/>
          <p:cNvSpPr/>
          <p:nvPr/>
        </p:nvSpPr>
        <p:spPr>
          <a:xfrm>
            <a:off x="5943600" y="2590800"/>
            <a:ext cx="1143000" cy="1143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5" name="Straight Connector 39954"/>
          <p:cNvSpPr/>
          <p:nvPr/>
        </p:nvSpPr>
        <p:spPr>
          <a:xfrm flipH="1">
            <a:off x="7086600" y="2590800"/>
            <a:ext cx="1066800" cy="1143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6" name="Straight Connector 39955"/>
          <p:cNvSpPr/>
          <p:nvPr/>
        </p:nvSpPr>
        <p:spPr>
          <a:xfrm flipV="1">
            <a:off x="5943600" y="3733800"/>
            <a:ext cx="1143000" cy="10668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7" name="Straight Connector 39956"/>
          <p:cNvSpPr/>
          <p:nvPr/>
        </p:nvSpPr>
        <p:spPr>
          <a:xfrm>
            <a:off x="7086600" y="3733800"/>
            <a:ext cx="1066800" cy="1143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8" name="Straight Connector 39957"/>
          <p:cNvSpPr/>
          <p:nvPr/>
        </p:nvSpPr>
        <p:spPr>
          <a:xfrm>
            <a:off x="7086600" y="2133600"/>
            <a:ext cx="1588" cy="3124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advTm="50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itle 3584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143000"/>
          </a:xfrm>
          <a:ln/>
        </p:spPr>
        <p:txBody>
          <a:bodyPr anchor="b" anchorCtr="0"/>
          <a:p>
            <a:pPr algn="ctr"/>
            <a:r>
              <a:t>What are the missing numbers?</a:t>
            </a:r>
          </a:p>
        </p:txBody>
      </p:sp>
      <p:sp>
        <p:nvSpPr>
          <p:cNvPr id="35843" name="Straight Connector 35842"/>
          <p:cNvSpPr/>
          <p:nvPr/>
        </p:nvSpPr>
        <p:spPr>
          <a:xfrm>
            <a:off x="4191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5844" name="Text Box 35843"/>
          <p:cNvSpPr txBox="1"/>
          <p:nvPr/>
        </p:nvSpPr>
        <p:spPr>
          <a:xfrm>
            <a:off x="2133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5845" name="Straight Connector 35844"/>
          <p:cNvSpPr/>
          <p:nvPr/>
        </p:nvSpPr>
        <p:spPr>
          <a:xfrm>
            <a:off x="1981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46" name="Text Box 35845"/>
          <p:cNvSpPr txBox="1"/>
          <p:nvPr/>
        </p:nvSpPr>
        <p:spPr>
          <a:xfrm>
            <a:off x="2133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3</a:t>
            </a:r>
            <a:endParaRPr sz="4800"/>
          </a:p>
        </p:txBody>
      </p:sp>
      <p:sp>
        <p:nvSpPr>
          <p:cNvPr id="35847" name="Text Box 35846"/>
          <p:cNvSpPr txBox="1"/>
          <p:nvPr/>
        </p:nvSpPr>
        <p:spPr>
          <a:xfrm>
            <a:off x="68580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5848" name="Straight Connector 35847"/>
          <p:cNvSpPr/>
          <p:nvPr/>
        </p:nvSpPr>
        <p:spPr>
          <a:xfrm>
            <a:off x="67056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49" name="Text Box 35848"/>
          <p:cNvSpPr txBox="1"/>
          <p:nvPr/>
        </p:nvSpPr>
        <p:spPr>
          <a:xfrm>
            <a:off x="68580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6</a:t>
            </a:r>
            <a:endParaRPr sz="4800"/>
          </a:p>
        </p:txBody>
      </p:sp>
      <p:sp>
        <p:nvSpPr>
          <p:cNvPr id="35850" name="Text Box 35849"/>
          <p:cNvSpPr txBox="1"/>
          <p:nvPr/>
        </p:nvSpPr>
        <p:spPr>
          <a:xfrm>
            <a:off x="44958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5851" name="Oval 35850"/>
          <p:cNvSpPr/>
          <p:nvPr/>
        </p:nvSpPr>
        <p:spPr>
          <a:xfrm>
            <a:off x="762000" y="20574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5852" name="Freeform 35851"/>
          <p:cNvSpPr/>
          <p:nvPr/>
        </p:nvSpPr>
        <p:spPr>
          <a:xfrm rot="1766553">
            <a:off x="1887538" y="3881438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5853" name="Freeform 35852"/>
          <p:cNvSpPr/>
          <p:nvPr/>
        </p:nvSpPr>
        <p:spPr>
          <a:xfrm rot="3712173">
            <a:off x="1246188" y="3836988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5854" name="Straight Connector 35853"/>
          <p:cNvSpPr/>
          <p:nvPr/>
        </p:nvSpPr>
        <p:spPr>
          <a:xfrm>
            <a:off x="2362200" y="2057400"/>
            <a:ext cx="0" cy="1524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5" name="Straight Connector 35854"/>
          <p:cNvSpPr/>
          <p:nvPr/>
        </p:nvSpPr>
        <p:spPr>
          <a:xfrm rot="-3603246">
            <a:off x="3008313" y="3162300"/>
            <a:ext cx="1587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6" name="Straight Connector 35855"/>
          <p:cNvSpPr/>
          <p:nvPr/>
        </p:nvSpPr>
        <p:spPr>
          <a:xfrm rot="3573313">
            <a:off x="1636713" y="3162300"/>
            <a:ext cx="1587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7" name="Oval 35856"/>
          <p:cNvSpPr/>
          <p:nvPr/>
        </p:nvSpPr>
        <p:spPr>
          <a:xfrm>
            <a:off x="5334000" y="20574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5858" name="Freeform 35857"/>
          <p:cNvSpPr/>
          <p:nvPr/>
        </p:nvSpPr>
        <p:spPr>
          <a:xfrm rot="1766553">
            <a:off x="6459538" y="3881438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5859" name="Freeform 35858"/>
          <p:cNvSpPr/>
          <p:nvPr/>
        </p:nvSpPr>
        <p:spPr>
          <a:xfrm rot="3712173">
            <a:off x="5818188" y="3836988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5860" name="Straight Connector 35859"/>
          <p:cNvSpPr/>
          <p:nvPr/>
        </p:nvSpPr>
        <p:spPr>
          <a:xfrm>
            <a:off x="6934200" y="2057400"/>
            <a:ext cx="0" cy="1524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1" name="Straight Connector 35860"/>
          <p:cNvSpPr/>
          <p:nvPr/>
        </p:nvSpPr>
        <p:spPr>
          <a:xfrm rot="-3603246">
            <a:off x="7580313" y="3162300"/>
            <a:ext cx="1587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2" name="Straight Connector 35861"/>
          <p:cNvSpPr/>
          <p:nvPr/>
        </p:nvSpPr>
        <p:spPr>
          <a:xfrm rot="3573313">
            <a:off x="6208713" y="3162300"/>
            <a:ext cx="1587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3" name="Straight Connector 35862"/>
          <p:cNvSpPr/>
          <p:nvPr/>
        </p:nvSpPr>
        <p:spPr>
          <a:xfrm>
            <a:off x="5562600" y="2819400"/>
            <a:ext cx="1371600" cy="762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4" name="Straight Connector 35863"/>
          <p:cNvSpPr/>
          <p:nvPr/>
        </p:nvSpPr>
        <p:spPr>
          <a:xfrm rot="18036998">
            <a:off x="6953250" y="2805113"/>
            <a:ext cx="1266825" cy="706437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5" name="Straight Connector 35864"/>
          <p:cNvSpPr/>
          <p:nvPr/>
        </p:nvSpPr>
        <p:spPr>
          <a:xfrm>
            <a:off x="6934200" y="3581400"/>
            <a:ext cx="0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advTm="44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Title 4096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1143000"/>
          </a:xfrm>
          <a:ln/>
        </p:spPr>
        <p:txBody>
          <a:bodyPr anchor="b" anchorCtr="0"/>
          <a:p>
            <a:pPr algn="ctr"/>
            <a:r>
              <a:rPr sz="4800"/>
              <a:t>To Find Equivalent Fractions</a:t>
            </a:r>
            <a:endParaRPr sz="4800"/>
          </a:p>
        </p:txBody>
      </p:sp>
      <p:sp>
        <p:nvSpPr>
          <p:cNvPr id="40963" name="Text Placeholder 4096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sz="4400"/>
              <a:t>  Multiply the numerator and the denominator by the same number.</a:t>
            </a:r>
            <a:endParaRPr sz="4400"/>
          </a:p>
          <a:p>
            <a:endParaRPr sz="4400"/>
          </a:p>
        </p:txBody>
      </p:sp>
      <p:sp>
        <p:nvSpPr>
          <p:cNvPr id="40964" name="Text Box 40963"/>
          <p:cNvSpPr txBox="1"/>
          <p:nvPr/>
        </p:nvSpPr>
        <p:spPr>
          <a:xfrm>
            <a:off x="2362200" y="4114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</p:txBody>
      </p:sp>
      <p:sp>
        <p:nvSpPr>
          <p:cNvPr id="40965" name="Straight Connector 40964"/>
          <p:cNvSpPr/>
          <p:nvPr/>
        </p:nvSpPr>
        <p:spPr>
          <a:xfrm>
            <a:off x="2133600" y="51054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66" name="Text Box 40965"/>
          <p:cNvSpPr txBox="1"/>
          <p:nvPr/>
        </p:nvSpPr>
        <p:spPr>
          <a:xfrm>
            <a:off x="2362200" y="5029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40967" name="Text Box 40966"/>
          <p:cNvSpPr txBox="1"/>
          <p:nvPr/>
        </p:nvSpPr>
        <p:spPr>
          <a:xfrm>
            <a:off x="4419600" y="4114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40968" name="Straight Connector 40967"/>
          <p:cNvSpPr/>
          <p:nvPr/>
        </p:nvSpPr>
        <p:spPr>
          <a:xfrm>
            <a:off x="4191000" y="5105400"/>
            <a:ext cx="10668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69" name="Text Box 40968"/>
          <p:cNvSpPr txBox="1"/>
          <p:nvPr/>
        </p:nvSpPr>
        <p:spPr>
          <a:xfrm>
            <a:off x="4419600" y="5029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40970" name="Text Box 40969"/>
          <p:cNvSpPr txBox="1"/>
          <p:nvPr/>
        </p:nvSpPr>
        <p:spPr>
          <a:xfrm>
            <a:off x="6248400" y="4114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40971" name="Straight Connector 40970"/>
          <p:cNvSpPr/>
          <p:nvPr/>
        </p:nvSpPr>
        <p:spPr>
          <a:xfrm>
            <a:off x="6019800" y="5105400"/>
            <a:ext cx="10668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72" name="Text Box 40971"/>
          <p:cNvSpPr txBox="1"/>
          <p:nvPr/>
        </p:nvSpPr>
        <p:spPr>
          <a:xfrm>
            <a:off x="6248400" y="5029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9</a:t>
            </a:r>
            <a:endParaRPr sz="6000"/>
          </a:p>
        </p:txBody>
      </p:sp>
      <p:sp>
        <p:nvSpPr>
          <p:cNvPr id="40973" name="Text Box 40972"/>
          <p:cNvSpPr txBox="1"/>
          <p:nvPr/>
        </p:nvSpPr>
        <p:spPr>
          <a:xfrm>
            <a:off x="3429000" y="4495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x</a:t>
            </a:r>
            <a:endParaRPr sz="6000"/>
          </a:p>
        </p:txBody>
      </p:sp>
      <p:sp>
        <p:nvSpPr>
          <p:cNvPr id="40974" name="Text Box 40973"/>
          <p:cNvSpPr txBox="1"/>
          <p:nvPr/>
        </p:nvSpPr>
        <p:spPr>
          <a:xfrm>
            <a:off x="5334000" y="4572000"/>
            <a:ext cx="614363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  <a:p/>
        </p:txBody>
      </p:sp>
    </p:spTree>
  </p:cSld>
  <p:clrMapOvr>
    <a:masterClrMapping/>
  </p:clrMapOvr>
  <p:transition advTm="117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9" grpId="0"/>
      <p:bldP spid="40970" grpId="0"/>
      <p:bldP spid="40972" grpId="0"/>
      <p:bldP spid="40973" grpId="0"/>
      <p:bldP spid="409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Title 4198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1143000"/>
          </a:xfrm>
          <a:ln/>
        </p:spPr>
        <p:txBody>
          <a:bodyPr anchor="b" anchorCtr="0"/>
          <a:p>
            <a:pPr algn="ctr"/>
            <a:r>
              <a:rPr sz="4800"/>
              <a:t>To Find Equivalent Fractions</a:t>
            </a:r>
            <a:endParaRPr sz="4800"/>
          </a:p>
        </p:txBody>
      </p:sp>
      <p:sp>
        <p:nvSpPr>
          <p:cNvPr id="41987" name="Text Placeholder 4198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sz="4400"/>
              <a:t>  Divide the numerator and the denominator by the same number.</a:t>
            </a:r>
            <a:endParaRPr sz="4400"/>
          </a:p>
          <a:p>
            <a:endParaRPr sz="4400"/>
          </a:p>
        </p:txBody>
      </p:sp>
      <p:sp>
        <p:nvSpPr>
          <p:cNvPr id="41988" name="Text Box 41987"/>
          <p:cNvSpPr txBox="1"/>
          <p:nvPr/>
        </p:nvSpPr>
        <p:spPr>
          <a:xfrm>
            <a:off x="2362200" y="4114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41989" name="Straight Connector 41988"/>
          <p:cNvSpPr/>
          <p:nvPr/>
        </p:nvSpPr>
        <p:spPr>
          <a:xfrm>
            <a:off x="2133600" y="51054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990" name="Text Box 41989"/>
          <p:cNvSpPr txBox="1"/>
          <p:nvPr/>
        </p:nvSpPr>
        <p:spPr>
          <a:xfrm>
            <a:off x="2209800" y="5029200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12</a:t>
            </a:r>
            <a:endParaRPr sz="6000"/>
          </a:p>
        </p:txBody>
      </p:sp>
      <p:sp>
        <p:nvSpPr>
          <p:cNvPr id="41991" name="Text Box 41990"/>
          <p:cNvSpPr txBox="1"/>
          <p:nvPr/>
        </p:nvSpPr>
        <p:spPr>
          <a:xfrm>
            <a:off x="4419600" y="4114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41992" name="Straight Connector 41991"/>
          <p:cNvSpPr/>
          <p:nvPr/>
        </p:nvSpPr>
        <p:spPr>
          <a:xfrm>
            <a:off x="4191000" y="5105400"/>
            <a:ext cx="10668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993" name="Text Box 41992"/>
          <p:cNvSpPr txBox="1"/>
          <p:nvPr/>
        </p:nvSpPr>
        <p:spPr>
          <a:xfrm>
            <a:off x="4419600" y="5029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41994" name="Text Box 41993"/>
          <p:cNvSpPr txBox="1"/>
          <p:nvPr/>
        </p:nvSpPr>
        <p:spPr>
          <a:xfrm>
            <a:off x="6248400" y="4114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</p:txBody>
      </p:sp>
      <p:sp>
        <p:nvSpPr>
          <p:cNvPr id="41995" name="Straight Connector 41994"/>
          <p:cNvSpPr/>
          <p:nvPr/>
        </p:nvSpPr>
        <p:spPr>
          <a:xfrm>
            <a:off x="6019800" y="5105400"/>
            <a:ext cx="10668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996" name="Text Box 41995"/>
          <p:cNvSpPr txBox="1"/>
          <p:nvPr/>
        </p:nvSpPr>
        <p:spPr>
          <a:xfrm>
            <a:off x="6248400" y="5029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41997" name="Text Box 41996"/>
          <p:cNvSpPr txBox="1"/>
          <p:nvPr/>
        </p:nvSpPr>
        <p:spPr>
          <a:xfrm>
            <a:off x="3429000" y="44958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/>
          </a:p>
        </p:txBody>
      </p:sp>
      <p:sp>
        <p:nvSpPr>
          <p:cNvPr id="41998" name="Text Box 41997"/>
          <p:cNvSpPr txBox="1"/>
          <p:nvPr/>
        </p:nvSpPr>
        <p:spPr>
          <a:xfrm>
            <a:off x="5334000" y="4572000"/>
            <a:ext cx="614363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  <a:p/>
        </p:txBody>
      </p:sp>
    </p:spTree>
  </p:cSld>
  <p:clrMapOvr>
    <a:masterClrMapping/>
  </p:clrMapOvr>
  <p:transition advTm="142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3" grpId="0"/>
      <p:bldP spid="41994" grpId="0"/>
      <p:bldP spid="41996" grpId="0"/>
      <p:bldP spid="41997" grpId="0"/>
      <p:bldP spid="419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itle 43009"/>
          <p:cNvSpPr>
            <a:spLocks noGrp="1"/>
          </p:cNvSpPr>
          <p:nvPr>
            <p:ph type="ctrTitle"/>
          </p:nvPr>
        </p:nvSpPr>
        <p:spPr>
          <a:xfrm>
            <a:off x="685800" y="1171575"/>
            <a:ext cx="8077200" cy="2105025"/>
          </a:xfrm>
          <a:ln/>
        </p:spPr>
        <p:txBody>
          <a:bodyPr wrap="square" anchor="b" anchorCtr="0">
            <a:spAutoFit/>
          </a:bodyPr>
          <a:p>
            <a:pPr algn="ctr" defTabSz="914400">
              <a:buNone/>
            </a:pPr>
            <a:r>
              <a:rPr kern="1200" baseline="0">
                <a:latin typeface="Tahoma" pitchFamily="34" charset="0"/>
              </a:rPr>
              <a:t>Fractions VI</a:t>
            </a:r>
            <a:br>
              <a:rPr kern="1200" baseline="0">
                <a:latin typeface="Tahoma" pitchFamily="34" charset="0"/>
              </a:rPr>
            </a:br>
            <a:r>
              <a:rPr kern="1200" baseline="0">
                <a:latin typeface="Tahoma" pitchFamily="34" charset="0"/>
              </a:rPr>
              <a:t>Simplifying Fractions</a:t>
            </a:r>
            <a:endParaRPr kern="1200" baseline="0">
              <a:latin typeface="Tahoma" pitchFamily="34" charset="0"/>
            </a:endParaRPr>
          </a:p>
        </p:txBody>
      </p:sp>
    </p:spTree>
  </p:cSld>
  <p:clrMapOvr>
    <a:masterClrMapping/>
  </p:clrMapOvr>
  <p:transition advTm="7056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Title 4403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Factor</a:t>
            </a:r>
            <a:endParaRPr sz="4800"/>
          </a:p>
        </p:txBody>
      </p:sp>
      <p:sp>
        <p:nvSpPr>
          <p:cNvPr id="44035" name="Text Placeholder 44034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1524000"/>
          </a:xfrm>
          <a:ln/>
        </p:spPr>
        <p:txBody>
          <a:bodyPr/>
          <a:p>
            <a:r>
              <a:rPr sz="4400"/>
              <a:t>  A number that divides          evenly into another.</a:t>
            </a:r>
            <a:endParaRPr sz="4400"/>
          </a:p>
        </p:txBody>
      </p:sp>
      <p:sp>
        <p:nvSpPr>
          <p:cNvPr id="44036" name="Text Box 44035"/>
          <p:cNvSpPr txBox="1"/>
          <p:nvPr/>
        </p:nvSpPr>
        <p:spPr>
          <a:xfrm>
            <a:off x="685800" y="4271963"/>
            <a:ext cx="8474075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sz="4400">
                <a:effectLst>
                  <a:outerShdw blurRad="38100" dist="38100" dir="2700000">
                    <a:srgbClr val="000000"/>
                  </a:outerShdw>
                </a:effectLst>
                <a:latin typeface="Tahoma" pitchFamily="34" charset="0"/>
              </a:rPr>
              <a:t>  Factors of 24 are 1,2, 3, 4, 6,  8, 12 and 24. </a:t>
            </a:r>
          </a:p>
        </p:txBody>
      </p:sp>
    </p:spTree>
  </p:cSld>
  <p:clrMapOvr>
    <a:masterClrMapping/>
  </p:clrMapOvr>
  <p:transition advTm="163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4035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4035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Title 45057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are the factors of 9?</a:t>
            </a:r>
            <a:endParaRPr sz="4800"/>
          </a:p>
        </p:txBody>
      </p:sp>
      <p:sp>
        <p:nvSpPr>
          <p:cNvPr id="45059" name="Text Box 45058"/>
          <p:cNvSpPr txBox="1"/>
          <p:nvPr/>
        </p:nvSpPr>
        <p:spPr>
          <a:xfrm>
            <a:off x="381000" y="2133600"/>
            <a:ext cx="84740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sz="4400">
                <a:effectLst>
                  <a:outerShdw blurRad="38100" dist="38100" dir="2700000">
                    <a:srgbClr val="000000"/>
                  </a:outerShdw>
                </a:effectLst>
                <a:latin typeface="Tahoma" pitchFamily="34" charset="0"/>
              </a:rPr>
              <a:t>  Factors of 9 are 1, 3 and 9.</a:t>
            </a:r>
          </a:p>
        </p:txBody>
      </p:sp>
    </p:spTree>
  </p:cSld>
  <p:clrMapOvr>
    <a:masterClrMapping/>
  </p:clrMapOvr>
  <p:transition advTm="10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Title 4608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are the factors of 10?</a:t>
            </a:r>
            <a:endParaRPr sz="4800"/>
          </a:p>
        </p:txBody>
      </p:sp>
      <p:sp>
        <p:nvSpPr>
          <p:cNvPr id="46083" name="Text Box 46082"/>
          <p:cNvSpPr txBox="1"/>
          <p:nvPr/>
        </p:nvSpPr>
        <p:spPr>
          <a:xfrm>
            <a:off x="381000" y="2133600"/>
            <a:ext cx="84740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sz="4400">
                <a:effectLst>
                  <a:outerShdw blurRad="38100" dist="38100" dir="2700000">
                    <a:srgbClr val="000000"/>
                  </a:outerShdw>
                </a:effectLst>
                <a:latin typeface="Tahoma" pitchFamily="34" charset="0"/>
              </a:rPr>
              <a:t>  Factors of 10 are 1, 5 and 10.</a:t>
            </a:r>
          </a:p>
        </p:txBody>
      </p:sp>
    </p:spTree>
  </p:cSld>
  <p:clrMapOvr>
    <a:masterClrMapping/>
  </p:clrMapOvr>
  <p:transition advTm="113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itle 28673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Equivalent Fractions</a:t>
            </a:r>
            <a:endParaRPr sz="4800"/>
          </a:p>
        </p:txBody>
      </p:sp>
      <p:sp>
        <p:nvSpPr>
          <p:cNvPr id="28675" name="Text Placeholder 28674"/>
          <p:cNvSpPr>
            <a:spLocks noGrp="1"/>
          </p:cNvSpPr>
          <p:nvPr>
            <p:ph type="body" idx="1"/>
          </p:nvPr>
        </p:nvSpPr>
        <p:spPr>
          <a:xfrm>
            <a:off x="0" y="1981200"/>
            <a:ext cx="9144000" cy="4876800"/>
          </a:xfrm>
          <a:ln/>
        </p:spPr>
        <p:txBody>
          <a:bodyPr/>
          <a:p>
            <a:r>
              <a:rPr sz="4400"/>
              <a:t>  Name the same amount but have different numerators and denominators.</a:t>
            </a:r>
            <a:endParaRPr sz="4400"/>
          </a:p>
        </p:txBody>
      </p:sp>
      <p:sp>
        <p:nvSpPr>
          <p:cNvPr id="28676" name="Text Box 28675"/>
          <p:cNvSpPr txBox="1"/>
          <p:nvPr/>
        </p:nvSpPr>
        <p:spPr>
          <a:xfrm>
            <a:off x="3505200" y="4191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</p:txBody>
      </p:sp>
      <p:sp>
        <p:nvSpPr>
          <p:cNvPr id="28677" name="Straight Connector 28676"/>
          <p:cNvSpPr/>
          <p:nvPr/>
        </p:nvSpPr>
        <p:spPr>
          <a:xfrm>
            <a:off x="3276600" y="5181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78" name="Text Box 28677"/>
          <p:cNvSpPr txBox="1"/>
          <p:nvPr/>
        </p:nvSpPr>
        <p:spPr>
          <a:xfrm>
            <a:off x="3505200" y="5105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28679" name="Text Box 28678"/>
          <p:cNvSpPr txBox="1"/>
          <p:nvPr/>
        </p:nvSpPr>
        <p:spPr>
          <a:xfrm>
            <a:off x="4648200" y="4572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28680" name="Text Box 28679"/>
          <p:cNvSpPr txBox="1"/>
          <p:nvPr/>
        </p:nvSpPr>
        <p:spPr>
          <a:xfrm>
            <a:off x="5241925" y="47656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28681" name="Text Box 28680"/>
          <p:cNvSpPr txBox="1"/>
          <p:nvPr/>
        </p:nvSpPr>
        <p:spPr>
          <a:xfrm>
            <a:off x="5791200" y="4191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28682" name="Straight Connector 28681"/>
          <p:cNvSpPr/>
          <p:nvPr/>
        </p:nvSpPr>
        <p:spPr>
          <a:xfrm>
            <a:off x="5562600" y="5181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3" name="Text Box 28682"/>
          <p:cNvSpPr txBox="1"/>
          <p:nvPr/>
        </p:nvSpPr>
        <p:spPr>
          <a:xfrm>
            <a:off x="5791200" y="5105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28684" name="Oval 28683"/>
          <p:cNvSpPr/>
          <p:nvPr/>
        </p:nvSpPr>
        <p:spPr>
          <a:xfrm>
            <a:off x="914400" y="4267200"/>
            <a:ext cx="1981200" cy="1905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en-GB" altLang="x-none"/>
          </a:p>
        </p:txBody>
      </p:sp>
      <p:sp>
        <p:nvSpPr>
          <p:cNvPr id="28685" name="Oval 28684"/>
          <p:cNvSpPr/>
          <p:nvPr/>
        </p:nvSpPr>
        <p:spPr>
          <a:xfrm>
            <a:off x="7010400" y="4343400"/>
            <a:ext cx="1828800" cy="1905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86" name="Straight Connector 28685"/>
          <p:cNvSpPr/>
          <p:nvPr/>
        </p:nvSpPr>
        <p:spPr>
          <a:xfrm>
            <a:off x="1905000" y="4267200"/>
            <a:ext cx="0" cy="1905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7" name="Straight Connector 28686"/>
          <p:cNvSpPr/>
          <p:nvPr/>
        </p:nvSpPr>
        <p:spPr>
          <a:xfrm>
            <a:off x="7924800" y="4343400"/>
            <a:ext cx="0" cy="1905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2" name="Text Box 28691"/>
          <p:cNvSpPr txBox="1"/>
          <p:nvPr/>
        </p:nvSpPr>
        <p:spPr>
          <a:xfrm>
            <a:off x="4556125" y="56038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28693" name="Text Box 28692"/>
          <p:cNvSpPr txBox="1"/>
          <p:nvPr/>
        </p:nvSpPr>
        <p:spPr>
          <a:xfrm>
            <a:off x="1295400" y="44958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1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8694" name="Straight Connector 28693"/>
          <p:cNvSpPr/>
          <p:nvPr/>
        </p:nvSpPr>
        <p:spPr>
          <a:xfrm>
            <a:off x="1219200" y="5181600"/>
            <a:ext cx="5334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5" name="Text Box 28694"/>
          <p:cNvSpPr txBox="1"/>
          <p:nvPr/>
        </p:nvSpPr>
        <p:spPr>
          <a:xfrm>
            <a:off x="1295400" y="51816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2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8696" name="Straight Connector 28695"/>
          <p:cNvSpPr/>
          <p:nvPr/>
        </p:nvSpPr>
        <p:spPr>
          <a:xfrm>
            <a:off x="7010400" y="5334000"/>
            <a:ext cx="914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7" name="Text Box 28696"/>
          <p:cNvSpPr txBox="1"/>
          <p:nvPr/>
        </p:nvSpPr>
        <p:spPr>
          <a:xfrm>
            <a:off x="7391400" y="42672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1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8698" name="Straight Connector 28697"/>
          <p:cNvSpPr/>
          <p:nvPr/>
        </p:nvSpPr>
        <p:spPr>
          <a:xfrm>
            <a:off x="7315200" y="4876800"/>
            <a:ext cx="5334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9" name="Text Box 28698"/>
          <p:cNvSpPr txBox="1"/>
          <p:nvPr/>
        </p:nvSpPr>
        <p:spPr>
          <a:xfrm>
            <a:off x="7391400" y="47244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4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8700" name="Text Box 28699"/>
          <p:cNvSpPr txBox="1"/>
          <p:nvPr/>
        </p:nvSpPr>
        <p:spPr>
          <a:xfrm>
            <a:off x="7391400" y="51816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1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8701" name="Straight Connector 28700"/>
          <p:cNvSpPr/>
          <p:nvPr/>
        </p:nvSpPr>
        <p:spPr>
          <a:xfrm>
            <a:off x="7315200" y="5791200"/>
            <a:ext cx="5334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2" name="Text Box 28701"/>
          <p:cNvSpPr txBox="1"/>
          <p:nvPr/>
        </p:nvSpPr>
        <p:spPr>
          <a:xfrm>
            <a:off x="7391400" y="56388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4</a:t>
            </a:r>
            <a:endParaRPr sz="40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Tm="20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5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5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79" grpId="0"/>
      <p:bldP spid="28681" grpId="0"/>
      <p:bldP spid="28683" grpId="0"/>
      <p:bldP spid="28697" grpId="0"/>
      <p:bldP spid="28699" grpId="0"/>
      <p:bldP spid="28700" grpId="0"/>
      <p:bldP spid="2870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itle 47105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are the factors of 7?</a:t>
            </a:r>
            <a:endParaRPr sz="4800"/>
          </a:p>
        </p:txBody>
      </p:sp>
      <p:sp>
        <p:nvSpPr>
          <p:cNvPr id="47107" name="Text Box 47106"/>
          <p:cNvSpPr txBox="1"/>
          <p:nvPr/>
        </p:nvSpPr>
        <p:spPr>
          <a:xfrm>
            <a:off x="381000" y="2133600"/>
            <a:ext cx="84740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sz="4400">
                <a:effectLst>
                  <a:outerShdw blurRad="38100" dist="38100" dir="2700000">
                    <a:srgbClr val="000000"/>
                  </a:outerShdw>
                </a:effectLst>
                <a:latin typeface="Tahoma" pitchFamily="34" charset="0"/>
              </a:rPr>
              <a:t>  Factors of 7 are 1 and 7.</a:t>
            </a:r>
          </a:p>
        </p:txBody>
      </p:sp>
    </p:spTree>
  </p:cSld>
  <p:clrMapOvr>
    <a:masterClrMapping/>
  </p:clrMapOvr>
  <p:transition advTm="100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Title 48129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are the factors of 56?</a:t>
            </a:r>
            <a:endParaRPr sz="4800"/>
          </a:p>
        </p:txBody>
      </p:sp>
      <p:sp>
        <p:nvSpPr>
          <p:cNvPr id="48131" name="Text Box 48130"/>
          <p:cNvSpPr txBox="1"/>
          <p:nvPr/>
        </p:nvSpPr>
        <p:spPr>
          <a:xfrm>
            <a:off x="381000" y="2133600"/>
            <a:ext cx="8474075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sz="4400">
                <a:effectLst>
                  <a:outerShdw blurRad="38100" dist="38100" dir="2700000">
                    <a:srgbClr val="000000"/>
                  </a:outerShdw>
                </a:effectLst>
                <a:latin typeface="Tahoma" pitchFamily="34" charset="0"/>
              </a:rPr>
              <a:t>  Factors of 56 are 1, 2, 4, 7, 8, 14, 28, and 56.</a:t>
            </a:r>
          </a:p>
        </p:txBody>
      </p:sp>
    </p:spTree>
  </p:cSld>
  <p:clrMapOvr>
    <a:masterClrMapping/>
  </p:clrMapOvr>
  <p:transition advTm="149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Title 4915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Common Factor</a:t>
            </a:r>
            <a:endParaRPr sz="4800"/>
          </a:p>
        </p:txBody>
      </p:sp>
      <p:sp>
        <p:nvSpPr>
          <p:cNvPr id="49155" name="Text Box 49154"/>
          <p:cNvSpPr txBox="1"/>
          <p:nvPr/>
        </p:nvSpPr>
        <p:spPr>
          <a:xfrm>
            <a:off x="381000" y="2133600"/>
            <a:ext cx="8474075" cy="3575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sz="4400">
                <a:effectLst>
                  <a:outerShdw blurRad="38100" dist="38100" dir="2700000">
                    <a:srgbClr val="000000"/>
                  </a:outerShdw>
                </a:effectLst>
                <a:latin typeface="Tahoma" pitchFamily="34" charset="0"/>
              </a:rPr>
              <a:t>  When two numbers have the same factor it is called a common factor.</a:t>
            </a:r>
            <a:endParaRPr sz="4400">
              <a:effectLst>
                <a:outerShdw blurRad="38100" dist="38100" dir="2700000">
                  <a:srgbClr val="000000"/>
                </a:outerShdw>
              </a:effectLst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sz="4400">
                <a:effectLst>
                  <a:outerShdw blurRad="38100" dist="38100" dir="2700000">
                    <a:srgbClr val="000000"/>
                  </a:outerShdw>
                </a:effectLst>
                <a:latin typeface="Tahoma" pitchFamily="34" charset="0"/>
              </a:rPr>
              <a:t>  A common factor of 12 and 6 is 3.</a:t>
            </a:r>
          </a:p>
        </p:txBody>
      </p:sp>
    </p:spTree>
  </p:cSld>
  <p:clrMapOvr>
    <a:masterClrMapping/>
  </p:clrMapOvr>
  <p:transition advTm="131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Title 50177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Name a Common Factor of 9 and 27?</a:t>
            </a:r>
            <a:endParaRPr sz="4800"/>
          </a:p>
        </p:txBody>
      </p:sp>
      <p:sp>
        <p:nvSpPr>
          <p:cNvPr id="50179" name="Text Box 50178"/>
          <p:cNvSpPr txBox="1"/>
          <p:nvPr/>
        </p:nvSpPr>
        <p:spPr>
          <a:xfrm>
            <a:off x="3886200" y="2362200"/>
            <a:ext cx="2089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1, 3, 9</a:t>
            </a:r>
            <a:endParaRPr sz="6000"/>
          </a:p>
        </p:txBody>
      </p:sp>
    </p:spTree>
  </p:cSld>
  <p:clrMapOvr>
    <a:masterClrMapping/>
  </p:clrMapOvr>
  <p:transition advTm="96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Title 5120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Name a Common Factor of 4 and 8?</a:t>
            </a:r>
            <a:endParaRPr sz="4800"/>
          </a:p>
        </p:txBody>
      </p:sp>
      <p:sp>
        <p:nvSpPr>
          <p:cNvPr id="51203" name="Text Box 51202"/>
          <p:cNvSpPr txBox="1"/>
          <p:nvPr/>
        </p:nvSpPr>
        <p:spPr>
          <a:xfrm>
            <a:off x="3886200" y="2362200"/>
            <a:ext cx="2089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1, 2, 4</a:t>
            </a:r>
            <a:endParaRPr sz="6000"/>
          </a:p>
        </p:txBody>
      </p:sp>
    </p:spTree>
  </p:cSld>
  <p:clrMapOvr>
    <a:masterClrMapping/>
  </p:clrMapOvr>
  <p:transition advTm="81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Title 522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Name a Common Factor of 4 and 8?</a:t>
            </a:r>
            <a:endParaRPr sz="4800"/>
          </a:p>
        </p:txBody>
      </p:sp>
      <p:sp>
        <p:nvSpPr>
          <p:cNvPr id="52227" name="Text Box 52226"/>
          <p:cNvSpPr txBox="1"/>
          <p:nvPr/>
        </p:nvSpPr>
        <p:spPr>
          <a:xfrm>
            <a:off x="3886200" y="2362200"/>
            <a:ext cx="2089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1, 2, 4</a:t>
            </a:r>
            <a:endParaRPr sz="6000"/>
          </a:p>
        </p:txBody>
      </p:sp>
    </p:spTree>
  </p:cSld>
  <p:clrMapOvr>
    <a:masterClrMapping/>
  </p:clrMapOvr>
  <p:transition advTm="63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Title 53249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Name a Common Factor of 15 and 30?</a:t>
            </a:r>
            <a:endParaRPr sz="4800"/>
          </a:p>
        </p:txBody>
      </p:sp>
      <p:sp>
        <p:nvSpPr>
          <p:cNvPr id="53251" name="Text Box 53250"/>
          <p:cNvSpPr txBox="1"/>
          <p:nvPr/>
        </p:nvSpPr>
        <p:spPr>
          <a:xfrm>
            <a:off x="2971800" y="2438400"/>
            <a:ext cx="3232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1, 3, 5, 15</a:t>
            </a:r>
            <a:endParaRPr sz="6000"/>
          </a:p>
        </p:txBody>
      </p:sp>
    </p:spTree>
  </p:cSld>
  <p:clrMapOvr>
    <a:masterClrMapping/>
  </p:clrMapOvr>
  <p:transition advTm="86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Title 5427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Name a Common Factor of 12 and 48?</a:t>
            </a:r>
            <a:endParaRPr sz="4800"/>
          </a:p>
        </p:txBody>
      </p:sp>
      <p:sp>
        <p:nvSpPr>
          <p:cNvPr id="54275" name="Text Box 54274"/>
          <p:cNvSpPr txBox="1"/>
          <p:nvPr/>
        </p:nvSpPr>
        <p:spPr>
          <a:xfrm>
            <a:off x="2209800" y="2514600"/>
            <a:ext cx="475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1, 2, 3, 4, 6, 12</a:t>
            </a:r>
            <a:endParaRPr sz="6000"/>
          </a:p>
        </p:txBody>
      </p:sp>
    </p:spTree>
  </p:cSld>
  <p:clrMapOvr>
    <a:masterClrMapping/>
  </p:clrMapOvr>
  <p:transition advTm="76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Title 55297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Name a Common Factor of 9 and 21?</a:t>
            </a:r>
            <a:endParaRPr sz="4800"/>
          </a:p>
        </p:txBody>
      </p:sp>
      <p:sp>
        <p:nvSpPr>
          <p:cNvPr id="55299" name="Text Box 55298"/>
          <p:cNvSpPr txBox="1"/>
          <p:nvPr/>
        </p:nvSpPr>
        <p:spPr>
          <a:xfrm>
            <a:off x="3276600" y="2590800"/>
            <a:ext cx="2470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1, 3, 9, </a:t>
            </a:r>
            <a:endParaRPr sz="6000"/>
          </a:p>
        </p:txBody>
      </p:sp>
    </p:spTree>
  </p:cSld>
  <p:clrMapOvr>
    <a:masterClrMapping/>
  </p:clrMapOvr>
  <p:transition advTm="67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Title 5632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Name a Common Factor of 10 and 25?</a:t>
            </a:r>
            <a:endParaRPr sz="4800"/>
          </a:p>
        </p:txBody>
      </p:sp>
      <p:sp>
        <p:nvSpPr>
          <p:cNvPr id="56323" name="Text Box 56322"/>
          <p:cNvSpPr txBox="1"/>
          <p:nvPr/>
        </p:nvSpPr>
        <p:spPr>
          <a:xfrm>
            <a:off x="3276600" y="2590800"/>
            <a:ext cx="2470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1, 5, 10</a:t>
            </a:r>
            <a:endParaRPr sz="6000"/>
          </a:p>
        </p:txBody>
      </p:sp>
    </p:spTree>
  </p:cSld>
  <p:clrMapOvr>
    <a:masterClrMapping/>
  </p:clrMapOvr>
  <p:transition advTm="53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itle 29697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Equivalent Fractions</a:t>
            </a:r>
            <a:endParaRPr sz="4800"/>
          </a:p>
        </p:txBody>
      </p:sp>
      <p:sp>
        <p:nvSpPr>
          <p:cNvPr id="29699" name="Text Placeholder 29698"/>
          <p:cNvSpPr>
            <a:spLocks noGrp="1"/>
          </p:cNvSpPr>
          <p:nvPr>
            <p:ph type="body" idx="1"/>
          </p:nvPr>
        </p:nvSpPr>
        <p:spPr>
          <a:xfrm>
            <a:off x="0" y="1905000"/>
            <a:ext cx="9144000" cy="20574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400"/>
              <a:t>   Are sometimes called equal    fractions: two or more fractions that name the same number.</a:t>
            </a:r>
            <a:endParaRPr sz="4400"/>
          </a:p>
          <a:p>
            <a:pPr>
              <a:lnSpc>
                <a:spcPct val="90000"/>
              </a:lnSpc>
              <a:buNone/>
            </a:pPr>
            <a:endParaRPr sz="4400"/>
          </a:p>
        </p:txBody>
      </p:sp>
      <p:sp>
        <p:nvSpPr>
          <p:cNvPr id="29700" name="Text Box 29699"/>
          <p:cNvSpPr txBox="1"/>
          <p:nvPr/>
        </p:nvSpPr>
        <p:spPr>
          <a:xfrm>
            <a:off x="3505200" y="4191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</p:txBody>
      </p:sp>
      <p:sp>
        <p:nvSpPr>
          <p:cNvPr id="29701" name="Straight Connector 29700"/>
          <p:cNvSpPr/>
          <p:nvPr/>
        </p:nvSpPr>
        <p:spPr>
          <a:xfrm>
            <a:off x="3276600" y="5181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2" name="Text Box 29701"/>
          <p:cNvSpPr txBox="1"/>
          <p:nvPr/>
        </p:nvSpPr>
        <p:spPr>
          <a:xfrm>
            <a:off x="3505200" y="5105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29703" name="Text Box 29702"/>
          <p:cNvSpPr txBox="1"/>
          <p:nvPr/>
        </p:nvSpPr>
        <p:spPr>
          <a:xfrm>
            <a:off x="4648200" y="4572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29704" name="Text Box 29703"/>
          <p:cNvSpPr txBox="1"/>
          <p:nvPr/>
        </p:nvSpPr>
        <p:spPr>
          <a:xfrm>
            <a:off x="5791200" y="4191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29705" name="Straight Connector 29704"/>
          <p:cNvSpPr/>
          <p:nvPr/>
        </p:nvSpPr>
        <p:spPr>
          <a:xfrm>
            <a:off x="5562600" y="5181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6" name="Text Box 29705"/>
          <p:cNvSpPr txBox="1"/>
          <p:nvPr/>
        </p:nvSpPr>
        <p:spPr>
          <a:xfrm>
            <a:off x="5791200" y="5105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29707" name="Oval 29706"/>
          <p:cNvSpPr/>
          <p:nvPr/>
        </p:nvSpPr>
        <p:spPr>
          <a:xfrm>
            <a:off x="914400" y="4267200"/>
            <a:ext cx="1981200" cy="1905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en-GB" altLang="x-none"/>
          </a:p>
        </p:txBody>
      </p:sp>
      <p:sp>
        <p:nvSpPr>
          <p:cNvPr id="29708" name="Oval 29707"/>
          <p:cNvSpPr/>
          <p:nvPr/>
        </p:nvSpPr>
        <p:spPr>
          <a:xfrm>
            <a:off x="7010400" y="4343400"/>
            <a:ext cx="1828800" cy="1905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09" name="Text Box 29708"/>
          <p:cNvSpPr txBox="1"/>
          <p:nvPr/>
        </p:nvSpPr>
        <p:spPr>
          <a:xfrm>
            <a:off x="1295400" y="44958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1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9710" name="Straight Connector 29709"/>
          <p:cNvSpPr/>
          <p:nvPr/>
        </p:nvSpPr>
        <p:spPr>
          <a:xfrm>
            <a:off x="1219200" y="5181600"/>
            <a:ext cx="5334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1" name="Text Box 29710"/>
          <p:cNvSpPr txBox="1"/>
          <p:nvPr/>
        </p:nvSpPr>
        <p:spPr>
          <a:xfrm>
            <a:off x="1295400" y="51816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2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9712" name="Straight Connector 29711"/>
          <p:cNvSpPr/>
          <p:nvPr/>
        </p:nvSpPr>
        <p:spPr>
          <a:xfrm>
            <a:off x="7010400" y="5334000"/>
            <a:ext cx="914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3" name="Text Box 29712"/>
          <p:cNvSpPr txBox="1"/>
          <p:nvPr/>
        </p:nvSpPr>
        <p:spPr>
          <a:xfrm>
            <a:off x="7391400" y="47244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4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9714" name="Text Box 29713"/>
          <p:cNvSpPr txBox="1"/>
          <p:nvPr/>
        </p:nvSpPr>
        <p:spPr>
          <a:xfrm>
            <a:off x="7391400" y="56388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4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9715" name="Straight Connector 29714"/>
          <p:cNvSpPr/>
          <p:nvPr/>
        </p:nvSpPr>
        <p:spPr>
          <a:xfrm>
            <a:off x="1905000" y="4267200"/>
            <a:ext cx="0" cy="1905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6" name="Text Box 29715"/>
          <p:cNvSpPr txBox="1"/>
          <p:nvPr/>
        </p:nvSpPr>
        <p:spPr>
          <a:xfrm>
            <a:off x="7391400" y="42672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1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9717" name="Text Box 29716"/>
          <p:cNvSpPr txBox="1"/>
          <p:nvPr/>
        </p:nvSpPr>
        <p:spPr>
          <a:xfrm>
            <a:off x="7391400" y="51816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2"/>
                </a:solidFill>
              </a:rPr>
              <a:t>1</a:t>
            </a:r>
            <a:endParaRPr sz="4000">
              <a:solidFill>
                <a:schemeClr val="bg2"/>
              </a:solidFill>
            </a:endParaRPr>
          </a:p>
        </p:txBody>
      </p:sp>
      <p:sp>
        <p:nvSpPr>
          <p:cNvPr id="29718" name="Straight Connector 29717"/>
          <p:cNvSpPr/>
          <p:nvPr/>
        </p:nvSpPr>
        <p:spPr>
          <a:xfrm>
            <a:off x="7315200" y="4876800"/>
            <a:ext cx="5334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9" name="Straight Connector 29718"/>
          <p:cNvSpPr/>
          <p:nvPr/>
        </p:nvSpPr>
        <p:spPr>
          <a:xfrm>
            <a:off x="7315200" y="5791200"/>
            <a:ext cx="5334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20" name="Straight Connector 29719"/>
          <p:cNvSpPr/>
          <p:nvPr/>
        </p:nvSpPr>
        <p:spPr>
          <a:xfrm>
            <a:off x="7924800" y="4343400"/>
            <a:ext cx="0" cy="1905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advTm="67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699">
                                            <p:txEl>
                                              <p:char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699">
                                            <p:txEl>
                                              <p:char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Title 5734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Name a Common Factor of 3 and 4?</a:t>
            </a:r>
            <a:endParaRPr sz="4800"/>
          </a:p>
        </p:txBody>
      </p:sp>
      <p:sp>
        <p:nvSpPr>
          <p:cNvPr id="57347" name="Text Box 57346"/>
          <p:cNvSpPr txBox="1"/>
          <p:nvPr/>
        </p:nvSpPr>
        <p:spPr>
          <a:xfrm>
            <a:off x="4267200" y="2590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</p:txBody>
      </p:sp>
    </p:spTree>
  </p:cSld>
  <p:clrMapOvr>
    <a:masterClrMapping/>
  </p:clrMapOvr>
  <p:transition advTm="66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Title 58369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Simplest Form</a:t>
            </a:r>
            <a:endParaRPr sz="4800"/>
          </a:p>
        </p:txBody>
      </p:sp>
      <p:sp>
        <p:nvSpPr>
          <p:cNvPr id="58371" name="Text Placeholder 5837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400"/>
              <a:t>  When the only common factor of the numerator and denominator is 1, the fraction is in simplest form.</a:t>
            </a:r>
            <a:endParaRPr sz="4400"/>
          </a:p>
        </p:txBody>
      </p:sp>
      <p:sp>
        <p:nvSpPr>
          <p:cNvPr id="58372" name="Text Box 58371"/>
          <p:cNvSpPr txBox="1"/>
          <p:nvPr/>
        </p:nvSpPr>
        <p:spPr>
          <a:xfrm>
            <a:off x="2819400" y="44958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58373" name="Straight Connector 58372"/>
          <p:cNvSpPr/>
          <p:nvPr/>
        </p:nvSpPr>
        <p:spPr>
          <a:xfrm>
            <a:off x="2743200" y="53340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8374" name="Text Box 58373"/>
          <p:cNvSpPr txBox="1"/>
          <p:nvPr/>
        </p:nvSpPr>
        <p:spPr>
          <a:xfrm>
            <a:off x="2819400" y="52578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58375" name="Text Box 58374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58376" name="Text Box 58375"/>
          <p:cNvSpPr txBox="1"/>
          <p:nvPr/>
        </p:nvSpPr>
        <p:spPr>
          <a:xfrm>
            <a:off x="5943600" y="44958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58377" name="Straight Connector 58376"/>
          <p:cNvSpPr/>
          <p:nvPr/>
        </p:nvSpPr>
        <p:spPr>
          <a:xfrm>
            <a:off x="5867400" y="53340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8378" name="Text Box 58377"/>
          <p:cNvSpPr txBox="1"/>
          <p:nvPr/>
        </p:nvSpPr>
        <p:spPr>
          <a:xfrm>
            <a:off x="5943600" y="52578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58379" name="Text Box 58378"/>
          <p:cNvSpPr txBox="1"/>
          <p:nvPr/>
        </p:nvSpPr>
        <p:spPr>
          <a:xfrm>
            <a:off x="3581400" y="48768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58380" name="Text Box 58379"/>
          <p:cNvSpPr txBox="1"/>
          <p:nvPr/>
        </p:nvSpPr>
        <p:spPr>
          <a:xfrm>
            <a:off x="4419600" y="44958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</a:t>
            </a:r>
            <a:endParaRPr sz="5400"/>
          </a:p>
        </p:txBody>
      </p:sp>
      <p:sp>
        <p:nvSpPr>
          <p:cNvPr id="58381" name="Straight Connector 58380"/>
          <p:cNvSpPr/>
          <p:nvPr/>
        </p:nvSpPr>
        <p:spPr>
          <a:xfrm>
            <a:off x="4343400" y="53340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8382" name="Text Box 58381"/>
          <p:cNvSpPr txBox="1"/>
          <p:nvPr/>
        </p:nvSpPr>
        <p:spPr>
          <a:xfrm>
            <a:off x="4419600" y="52578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</a:t>
            </a:r>
            <a:endParaRPr sz="5400"/>
          </a:p>
          <a:p/>
        </p:txBody>
      </p:sp>
      <p:sp>
        <p:nvSpPr>
          <p:cNvPr id="58383" name="Text Box 58382"/>
          <p:cNvSpPr txBox="1"/>
          <p:nvPr/>
        </p:nvSpPr>
        <p:spPr>
          <a:xfrm>
            <a:off x="5181600" y="48768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132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charRg st="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8371">
                                            <p:txEl>
                                              <p:charRg st="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8371">
                                            <p:txEl>
                                              <p:charRg st="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Title 59393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Greatest Common Factor</a:t>
            </a:r>
            <a:endParaRPr sz="4800"/>
          </a:p>
        </p:txBody>
      </p:sp>
      <p:sp>
        <p:nvSpPr>
          <p:cNvPr id="59395" name="Text Placeholder 59394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400"/>
              <a:t>  The greatest common factor is the largest factor between two numbers.</a:t>
            </a:r>
            <a:endParaRPr sz="4400"/>
          </a:p>
        </p:txBody>
      </p:sp>
      <p:sp>
        <p:nvSpPr>
          <p:cNvPr id="59396" name="Text Box 59395"/>
          <p:cNvSpPr txBox="1"/>
          <p:nvPr/>
        </p:nvSpPr>
        <p:spPr>
          <a:xfrm>
            <a:off x="1752600" y="4419600"/>
            <a:ext cx="57150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12 = 1, 2, 3, 4, 6, 12</a:t>
            </a:r>
            <a:endParaRPr sz="5400"/>
          </a:p>
        </p:txBody>
      </p:sp>
      <p:sp>
        <p:nvSpPr>
          <p:cNvPr id="59397" name="Straight Connector 59396"/>
          <p:cNvSpPr/>
          <p:nvPr/>
        </p:nvSpPr>
        <p:spPr>
          <a:xfrm>
            <a:off x="1828800" y="5257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9398" name="Text Box 59397"/>
          <p:cNvSpPr txBox="1"/>
          <p:nvPr/>
        </p:nvSpPr>
        <p:spPr>
          <a:xfrm>
            <a:off x="1752600" y="5257800"/>
            <a:ext cx="571500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18 = 1, 2, 3, 6, 9, 18</a:t>
            </a:r>
            <a:endParaRPr sz="5400"/>
          </a:p>
          <a:p/>
        </p:txBody>
      </p:sp>
      <p:sp>
        <p:nvSpPr>
          <p:cNvPr id="59399" name="Text Box 59398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59400" name="Oval 59399"/>
          <p:cNvSpPr/>
          <p:nvPr/>
        </p:nvSpPr>
        <p:spPr>
          <a:xfrm>
            <a:off x="5867400" y="45720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9401" name="Oval 59400"/>
          <p:cNvSpPr/>
          <p:nvPr/>
        </p:nvSpPr>
        <p:spPr>
          <a:xfrm>
            <a:off x="5181600" y="54102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165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9395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9395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Title 60417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0419" name="Text Box 60418"/>
          <p:cNvSpPr txBox="1"/>
          <p:nvPr/>
        </p:nvSpPr>
        <p:spPr>
          <a:xfrm>
            <a:off x="1676400" y="2362200"/>
            <a:ext cx="40005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8 = 1, 2, 4, 8 </a:t>
            </a:r>
            <a:endParaRPr sz="5400"/>
          </a:p>
        </p:txBody>
      </p:sp>
      <p:sp>
        <p:nvSpPr>
          <p:cNvPr id="60420" name="Straight Connector 60419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421" name="Text Box 60420"/>
          <p:cNvSpPr txBox="1"/>
          <p:nvPr/>
        </p:nvSpPr>
        <p:spPr>
          <a:xfrm>
            <a:off x="1676400" y="3200400"/>
            <a:ext cx="57150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12 = 1, 2, 3, 4, 6, 12</a:t>
            </a:r>
          </a:p>
        </p:txBody>
      </p:sp>
      <p:sp>
        <p:nvSpPr>
          <p:cNvPr id="60422" name="Text Box 60421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0423" name="Oval 60422"/>
          <p:cNvSpPr/>
          <p:nvPr/>
        </p:nvSpPr>
        <p:spPr>
          <a:xfrm>
            <a:off x="42672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24" name="Oval 60423"/>
          <p:cNvSpPr/>
          <p:nvPr/>
        </p:nvSpPr>
        <p:spPr>
          <a:xfrm>
            <a:off x="5105400" y="33528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79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Title 6144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1443" name="Text Box 61442"/>
          <p:cNvSpPr txBox="1"/>
          <p:nvPr/>
        </p:nvSpPr>
        <p:spPr>
          <a:xfrm>
            <a:off x="1676400" y="2362200"/>
            <a:ext cx="40005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8 = 1, 2, 4, 8 </a:t>
            </a:r>
            <a:endParaRPr sz="5400"/>
          </a:p>
        </p:txBody>
      </p:sp>
      <p:sp>
        <p:nvSpPr>
          <p:cNvPr id="61444" name="Straight Connector 61443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45" name="Text Box 61444"/>
          <p:cNvSpPr txBox="1"/>
          <p:nvPr/>
        </p:nvSpPr>
        <p:spPr>
          <a:xfrm>
            <a:off x="1676400" y="3200400"/>
            <a:ext cx="4171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14 = 1, 2, 7,14</a:t>
            </a:r>
          </a:p>
        </p:txBody>
      </p:sp>
      <p:sp>
        <p:nvSpPr>
          <p:cNvPr id="61446" name="Text Box 61445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1447" name="Oval 61446"/>
          <p:cNvSpPr/>
          <p:nvPr/>
        </p:nvSpPr>
        <p:spPr>
          <a:xfrm>
            <a:off x="35052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448" name="Oval 61447"/>
          <p:cNvSpPr/>
          <p:nvPr/>
        </p:nvSpPr>
        <p:spPr>
          <a:xfrm>
            <a:off x="3657600" y="33528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81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Title 62465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2467" name="Text Box 62466"/>
          <p:cNvSpPr txBox="1"/>
          <p:nvPr/>
        </p:nvSpPr>
        <p:spPr>
          <a:xfrm>
            <a:off x="1676400" y="2362200"/>
            <a:ext cx="40005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6 = 1, 2, 3, 6 </a:t>
            </a:r>
            <a:endParaRPr sz="5400"/>
          </a:p>
        </p:txBody>
      </p:sp>
      <p:sp>
        <p:nvSpPr>
          <p:cNvPr id="62468" name="Straight Connector 62467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2469" name="Text Box 62468"/>
          <p:cNvSpPr txBox="1"/>
          <p:nvPr/>
        </p:nvSpPr>
        <p:spPr>
          <a:xfrm>
            <a:off x="1676400" y="3200400"/>
            <a:ext cx="57150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18 = 1, 2, 3, 6, 9, 15</a:t>
            </a:r>
          </a:p>
        </p:txBody>
      </p:sp>
      <p:sp>
        <p:nvSpPr>
          <p:cNvPr id="62470" name="Text Box 62469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2471" name="Oval 62470"/>
          <p:cNvSpPr/>
          <p:nvPr/>
        </p:nvSpPr>
        <p:spPr>
          <a:xfrm>
            <a:off x="48768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472" name="Oval 62471"/>
          <p:cNvSpPr/>
          <p:nvPr/>
        </p:nvSpPr>
        <p:spPr>
          <a:xfrm>
            <a:off x="5105400" y="33528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7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Title 63489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3491" name="Text Box 63490"/>
          <p:cNvSpPr txBox="1"/>
          <p:nvPr/>
        </p:nvSpPr>
        <p:spPr>
          <a:xfrm>
            <a:off x="1676400" y="2362200"/>
            <a:ext cx="40005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6 = 1, 2, 3, 6 </a:t>
            </a:r>
            <a:endParaRPr sz="5400"/>
          </a:p>
        </p:txBody>
      </p:sp>
      <p:sp>
        <p:nvSpPr>
          <p:cNvPr id="63492" name="Straight Connector 63491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3493" name="Text Box 63492"/>
          <p:cNvSpPr txBox="1"/>
          <p:nvPr/>
        </p:nvSpPr>
        <p:spPr>
          <a:xfrm>
            <a:off x="1676400" y="3200400"/>
            <a:ext cx="57150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12 = 1, 2, 3, 4, 6, 12</a:t>
            </a:r>
          </a:p>
        </p:txBody>
      </p:sp>
      <p:sp>
        <p:nvSpPr>
          <p:cNvPr id="63494" name="Text Box 63493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3495" name="Oval 63494"/>
          <p:cNvSpPr/>
          <p:nvPr/>
        </p:nvSpPr>
        <p:spPr>
          <a:xfrm>
            <a:off x="48768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3496" name="Oval 63495"/>
          <p:cNvSpPr/>
          <p:nvPr/>
        </p:nvSpPr>
        <p:spPr>
          <a:xfrm>
            <a:off x="5791200" y="33528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7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4" name="Title 64513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4515" name="Text Box 64514"/>
          <p:cNvSpPr txBox="1"/>
          <p:nvPr/>
        </p:nvSpPr>
        <p:spPr>
          <a:xfrm>
            <a:off x="1676400" y="2362200"/>
            <a:ext cx="40005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8 = 1, 2, 4, 8 </a:t>
            </a:r>
            <a:endParaRPr sz="5400"/>
          </a:p>
        </p:txBody>
      </p:sp>
      <p:sp>
        <p:nvSpPr>
          <p:cNvPr id="64516" name="Straight Connector 64515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4517" name="Text Box 64516"/>
          <p:cNvSpPr txBox="1"/>
          <p:nvPr/>
        </p:nvSpPr>
        <p:spPr>
          <a:xfrm>
            <a:off x="1676400" y="3200400"/>
            <a:ext cx="50292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16 = 1, 2, 4, 8, 16</a:t>
            </a:r>
          </a:p>
        </p:txBody>
      </p:sp>
      <p:sp>
        <p:nvSpPr>
          <p:cNvPr id="64518" name="Text Box 64517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4519" name="Oval 64518"/>
          <p:cNvSpPr/>
          <p:nvPr/>
        </p:nvSpPr>
        <p:spPr>
          <a:xfrm>
            <a:off x="48768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4520" name="Oval 64519"/>
          <p:cNvSpPr/>
          <p:nvPr/>
        </p:nvSpPr>
        <p:spPr>
          <a:xfrm>
            <a:off x="5105400" y="3276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81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8" name="Title 65537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5539" name="Text Box 65538"/>
          <p:cNvSpPr txBox="1"/>
          <p:nvPr/>
        </p:nvSpPr>
        <p:spPr>
          <a:xfrm>
            <a:off x="1676400" y="2362200"/>
            <a:ext cx="40005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8 = 1, 2, 4, 8 </a:t>
            </a:r>
            <a:endParaRPr sz="5400"/>
          </a:p>
        </p:txBody>
      </p:sp>
      <p:sp>
        <p:nvSpPr>
          <p:cNvPr id="65540" name="Straight Connector 65539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5541" name="Text Box 65540"/>
          <p:cNvSpPr txBox="1"/>
          <p:nvPr/>
        </p:nvSpPr>
        <p:spPr>
          <a:xfrm>
            <a:off x="1676400" y="3200400"/>
            <a:ext cx="43434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10 = 1, 2, 5, 10</a:t>
            </a:r>
          </a:p>
        </p:txBody>
      </p:sp>
      <p:sp>
        <p:nvSpPr>
          <p:cNvPr id="65542" name="Text Box 65541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5543" name="Oval 65542"/>
          <p:cNvSpPr/>
          <p:nvPr/>
        </p:nvSpPr>
        <p:spPr>
          <a:xfrm>
            <a:off x="35052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5544" name="Oval 65543"/>
          <p:cNvSpPr/>
          <p:nvPr/>
        </p:nvSpPr>
        <p:spPr>
          <a:xfrm>
            <a:off x="3657600" y="33528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7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2" name="Title 6656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6563" name="Text Box 66562"/>
          <p:cNvSpPr txBox="1"/>
          <p:nvPr/>
        </p:nvSpPr>
        <p:spPr>
          <a:xfrm>
            <a:off x="1676400" y="2362200"/>
            <a:ext cx="24574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3 = 1, 3</a:t>
            </a:r>
            <a:endParaRPr sz="5400"/>
          </a:p>
        </p:txBody>
      </p:sp>
      <p:sp>
        <p:nvSpPr>
          <p:cNvPr id="66564" name="Straight Connector 66563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6565" name="Text Box 66564"/>
          <p:cNvSpPr txBox="1"/>
          <p:nvPr/>
        </p:nvSpPr>
        <p:spPr>
          <a:xfrm>
            <a:off x="1828800" y="3200400"/>
            <a:ext cx="36576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6 = 1, 2, 3, 6</a:t>
            </a:r>
          </a:p>
        </p:txBody>
      </p:sp>
      <p:sp>
        <p:nvSpPr>
          <p:cNvPr id="66566" name="Text Box 66565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6567" name="Oval 66566"/>
          <p:cNvSpPr/>
          <p:nvPr/>
        </p:nvSpPr>
        <p:spPr>
          <a:xfrm>
            <a:off x="35052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6568" name="Oval 66567"/>
          <p:cNvSpPr/>
          <p:nvPr/>
        </p:nvSpPr>
        <p:spPr>
          <a:xfrm>
            <a:off x="4191000" y="3276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5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itle 3072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ln/>
        </p:spPr>
        <p:txBody>
          <a:bodyPr anchor="b" anchorCtr="0"/>
          <a:p>
            <a:pPr algn="ctr"/>
            <a:r>
              <a:t>Equivalent Fraction Models</a:t>
            </a:r>
          </a:p>
        </p:txBody>
      </p:sp>
      <p:sp>
        <p:nvSpPr>
          <p:cNvPr id="30724" name="Rectangle 30723"/>
          <p:cNvSpPr/>
          <p:nvPr/>
        </p:nvSpPr>
        <p:spPr>
          <a:xfrm>
            <a:off x="5334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26" name="Rectangle 30725"/>
          <p:cNvSpPr/>
          <p:nvPr/>
        </p:nvSpPr>
        <p:spPr>
          <a:xfrm>
            <a:off x="5334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27" name="Rectangle 30726"/>
          <p:cNvSpPr/>
          <p:nvPr/>
        </p:nvSpPr>
        <p:spPr>
          <a:xfrm>
            <a:off x="36576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28" name="Rectangle 30727"/>
          <p:cNvSpPr/>
          <p:nvPr/>
        </p:nvSpPr>
        <p:spPr>
          <a:xfrm>
            <a:off x="36576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29" name="Rectangle 30728"/>
          <p:cNvSpPr/>
          <p:nvPr/>
        </p:nvSpPr>
        <p:spPr>
          <a:xfrm>
            <a:off x="67056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30" name="Rectangle 30729"/>
          <p:cNvSpPr/>
          <p:nvPr/>
        </p:nvSpPr>
        <p:spPr>
          <a:xfrm>
            <a:off x="67056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32" name="Straight Connector 30731"/>
          <p:cNvSpPr/>
          <p:nvPr/>
        </p:nvSpPr>
        <p:spPr>
          <a:xfrm>
            <a:off x="25908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734" name="Straight Connector 30733"/>
          <p:cNvSpPr/>
          <p:nvPr/>
        </p:nvSpPr>
        <p:spPr>
          <a:xfrm>
            <a:off x="5715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735" name="Text Box 30734"/>
          <p:cNvSpPr txBox="1"/>
          <p:nvPr/>
        </p:nvSpPr>
        <p:spPr>
          <a:xfrm>
            <a:off x="12192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1</a:t>
            </a:r>
            <a:endParaRPr sz="4800"/>
          </a:p>
        </p:txBody>
      </p:sp>
      <p:sp>
        <p:nvSpPr>
          <p:cNvPr id="30736" name="Straight Connector 30735"/>
          <p:cNvSpPr/>
          <p:nvPr/>
        </p:nvSpPr>
        <p:spPr>
          <a:xfrm>
            <a:off x="10668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7" name="Text Box 30736"/>
          <p:cNvSpPr txBox="1"/>
          <p:nvPr/>
        </p:nvSpPr>
        <p:spPr>
          <a:xfrm>
            <a:off x="12192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0738" name="Straight Connector 30737"/>
          <p:cNvSpPr/>
          <p:nvPr/>
        </p:nvSpPr>
        <p:spPr>
          <a:xfrm>
            <a:off x="3657600" y="28194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9" name="Text Box 30738"/>
          <p:cNvSpPr txBox="1"/>
          <p:nvPr/>
        </p:nvSpPr>
        <p:spPr>
          <a:xfrm>
            <a:off x="4419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0740" name="Straight Connector 30739"/>
          <p:cNvSpPr/>
          <p:nvPr/>
        </p:nvSpPr>
        <p:spPr>
          <a:xfrm>
            <a:off x="4267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1" name="Text Box 30740"/>
          <p:cNvSpPr txBox="1"/>
          <p:nvPr/>
        </p:nvSpPr>
        <p:spPr>
          <a:xfrm>
            <a:off x="4419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0742" name="Straight Connector 30741"/>
          <p:cNvSpPr/>
          <p:nvPr/>
        </p:nvSpPr>
        <p:spPr>
          <a:xfrm>
            <a:off x="3657600" y="45720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3" name="Straight Connector 30742"/>
          <p:cNvSpPr/>
          <p:nvPr/>
        </p:nvSpPr>
        <p:spPr>
          <a:xfrm>
            <a:off x="6705600" y="24384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4" name="Straight Connector 30743"/>
          <p:cNvSpPr/>
          <p:nvPr/>
        </p:nvSpPr>
        <p:spPr>
          <a:xfrm>
            <a:off x="6705600" y="30480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5" name="Straight Connector 30744"/>
          <p:cNvSpPr/>
          <p:nvPr/>
        </p:nvSpPr>
        <p:spPr>
          <a:xfrm>
            <a:off x="6705600" y="42672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6" name="Straight Connector 30745"/>
          <p:cNvSpPr/>
          <p:nvPr/>
        </p:nvSpPr>
        <p:spPr>
          <a:xfrm>
            <a:off x="6705600" y="4876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7" name="Text Box 30746"/>
          <p:cNvSpPr txBox="1"/>
          <p:nvPr/>
        </p:nvSpPr>
        <p:spPr>
          <a:xfrm>
            <a:off x="7467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3</a:t>
            </a:r>
            <a:endParaRPr sz="4800"/>
          </a:p>
        </p:txBody>
      </p:sp>
      <p:sp>
        <p:nvSpPr>
          <p:cNvPr id="30748" name="Straight Connector 30747"/>
          <p:cNvSpPr/>
          <p:nvPr/>
        </p:nvSpPr>
        <p:spPr>
          <a:xfrm>
            <a:off x="7315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49" name="Text Box 30748"/>
          <p:cNvSpPr txBox="1"/>
          <p:nvPr/>
        </p:nvSpPr>
        <p:spPr>
          <a:xfrm>
            <a:off x="7467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6</a:t>
            </a:r>
            <a:endParaRPr sz="4800"/>
          </a:p>
        </p:txBody>
      </p:sp>
      <p:sp>
        <p:nvSpPr>
          <p:cNvPr id="30750" name="Text Box 30749"/>
          <p:cNvSpPr txBox="1"/>
          <p:nvPr/>
        </p:nvSpPr>
        <p:spPr>
          <a:xfrm>
            <a:off x="26670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0751" name="Text Box 30750"/>
          <p:cNvSpPr txBox="1"/>
          <p:nvPr/>
        </p:nvSpPr>
        <p:spPr>
          <a:xfrm>
            <a:off x="58674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=</a:t>
            </a:r>
            <a:endParaRPr sz="6000"/>
          </a:p>
        </p:txBody>
      </p:sp>
    </p:spTree>
  </p:cSld>
  <p:clrMapOvr>
    <a:masterClrMapping/>
  </p:clrMapOvr>
  <p:transition advTm="61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9" grpId="0"/>
      <p:bldP spid="30741" grpId="0"/>
      <p:bldP spid="30747" grpId="0"/>
      <p:bldP spid="30749" grpId="0"/>
      <p:bldP spid="30750" grpId="0"/>
      <p:bldP spid="3075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Title 67585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7587" name="Text Box 67586"/>
          <p:cNvSpPr txBox="1"/>
          <p:nvPr/>
        </p:nvSpPr>
        <p:spPr>
          <a:xfrm>
            <a:off x="1676400" y="2362200"/>
            <a:ext cx="31432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4 = 1, 2, 4</a:t>
            </a:r>
            <a:endParaRPr sz="5400"/>
          </a:p>
        </p:txBody>
      </p:sp>
      <p:sp>
        <p:nvSpPr>
          <p:cNvPr id="67588" name="Straight Connector 67587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7589" name="Text Box 67588"/>
          <p:cNvSpPr txBox="1"/>
          <p:nvPr/>
        </p:nvSpPr>
        <p:spPr>
          <a:xfrm>
            <a:off x="1828800" y="3200400"/>
            <a:ext cx="36576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6 = 1, 2, 3, 6</a:t>
            </a:r>
          </a:p>
        </p:txBody>
      </p:sp>
      <p:sp>
        <p:nvSpPr>
          <p:cNvPr id="67590" name="Text Box 67589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7591" name="Oval 67590"/>
          <p:cNvSpPr/>
          <p:nvPr/>
        </p:nvSpPr>
        <p:spPr>
          <a:xfrm>
            <a:off x="35052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7592" name="Oval 67591"/>
          <p:cNvSpPr/>
          <p:nvPr/>
        </p:nvSpPr>
        <p:spPr>
          <a:xfrm>
            <a:off x="3505200" y="33528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65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Title 68609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8611" name="Text Box 68610"/>
          <p:cNvSpPr txBox="1"/>
          <p:nvPr/>
        </p:nvSpPr>
        <p:spPr>
          <a:xfrm>
            <a:off x="1676400" y="2362200"/>
            <a:ext cx="28003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7 = 1, 7, </a:t>
            </a:r>
            <a:endParaRPr sz="5400"/>
          </a:p>
        </p:txBody>
      </p:sp>
      <p:sp>
        <p:nvSpPr>
          <p:cNvPr id="68612" name="Straight Connector 68611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8613" name="Text Box 68612"/>
          <p:cNvSpPr txBox="1"/>
          <p:nvPr/>
        </p:nvSpPr>
        <p:spPr>
          <a:xfrm>
            <a:off x="1752600" y="3200400"/>
            <a:ext cx="43434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21 = 1, 3, 7, 21</a:t>
            </a:r>
          </a:p>
        </p:txBody>
      </p:sp>
      <p:sp>
        <p:nvSpPr>
          <p:cNvPr id="68614" name="Text Box 68613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8615" name="Oval 68614"/>
          <p:cNvSpPr/>
          <p:nvPr/>
        </p:nvSpPr>
        <p:spPr>
          <a:xfrm>
            <a:off x="35052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8616" name="Oval 68615"/>
          <p:cNvSpPr/>
          <p:nvPr/>
        </p:nvSpPr>
        <p:spPr>
          <a:xfrm>
            <a:off x="4495800" y="33528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6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4" name="Title 69633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What is the Greatest Common Factor?</a:t>
            </a:r>
            <a:endParaRPr sz="4800"/>
          </a:p>
        </p:txBody>
      </p:sp>
      <p:sp>
        <p:nvSpPr>
          <p:cNvPr id="69635" name="Text Box 69634"/>
          <p:cNvSpPr txBox="1"/>
          <p:nvPr/>
        </p:nvSpPr>
        <p:spPr>
          <a:xfrm>
            <a:off x="1524000" y="2362200"/>
            <a:ext cx="46863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 15 = 1, 3, 5, 15 </a:t>
            </a:r>
            <a:endParaRPr sz="5400"/>
          </a:p>
        </p:txBody>
      </p:sp>
      <p:sp>
        <p:nvSpPr>
          <p:cNvPr id="69636" name="Straight Connector 69635"/>
          <p:cNvSpPr/>
          <p:nvPr/>
        </p:nvSpPr>
        <p:spPr>
          <a:xfrm>
            <a:off x="1752600" y="3200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9637" name="Text Box 69636"/>
          <p:cNvSpPr txBox="1"/>
          <p:nvPr/>
        </p:nvSpPr>
        <p:spPr>
          <a:xfrm>
            <a:off x="1752600" y="3200400"/>
            <a:ext cx="60579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24 = 1, 2, 3, 8, 12, 24</a:t>
            </a:r>
          </a:p>
        </p:txBody>
      </p:sp>
      <p:sp>
        <p:nvSpPr>
          <p:cNvPr id="69638" name="Text Box 69637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69639" name="Oval 69638"/>
          <p:cNvSpPr/>
          <p:nvPr/>
        </p:nvSpPr>
        <p:spPr>
          <a:xfrm>
            <a:off x="3733800" y="25146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9640" name="Oval 69639"/>
          <p:cNvSpPr/>
          <p:nvPr/>
        </p:nvSpPr>
        <p:spPr>
          <a:xfrm>
            <a:off x="4419600" y="3352800"/>
            <a:ext cx="685800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 advTm="82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Title 70657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143000"/>
          </a:xfrm>
          <a:ln/>
        </p:spPr>
        <p:txBody>
          <a:bodyPr anchor="b" anchorCtr="0"/>
          <a:p>
            <a:pPr algn="ctr"/>
            <a:r>
              <a:rPr sz="4800"/>
              <a:t>How to Find the Simplest Form of a Fraction</a:t>
            </a:r>
            <a:endParaRPr sz="4800"/>
          </a:p>
        </p:txBody>
      </p:sp>
      <p:sp>
        <p:nvSpPr>
          <p:cNvPr id="70659" name="Text Placeholder 7065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000"/>
              <a:t>  Find the greatest common factor of the numerator and the denominator and divide both the numerator and the denominator by that number.</a:t>
            </a:r>
            <a:endParaRPr sz="4000"/>
          </a:p>
        </p:txBody>
      </p:sp>
      <p:sp>
        <p:nvSpPr>
          <p:cNvPr id="70660" name="Text Box 70659"/>
          <p:cNvSpPr txBox="1"/>
          <p:nvPr/>
        </p:nvSpPr>
        <p:spPr>
          <a:xfrm>
            <a:off x="2667000" y="48006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12</a:t>
            </a:r>
            <a:endParaRPr sz="5400"/>
          </a:p>
        </p:txBody>
      </p:sp>
      <p:sp>
        <p:nvSpPr>
          <p:cNvPr id="70661" name="Straight Connector 70660"/>
          <p:cNvSpPr/>
          <p:nvPr/>
        </p:nvSpPr>
        <p:spPr>
          <a:xfrm>
            <a:off x="2743200" y="5654675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0662" name="Text Box 70661"/>
          <p:cNvSpPr txBox="1"/>
          <p:nvPr/>
        </p:nvSpPr>
        <p:spPr>
          <a:xfrm>
            <a:off x="2667000" y="5578475"/>
            <a:ext cx="8699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18</a:t>
            </a:r>
            <a:endParaRPr sz="5400"/>
          </a:p>
          <a:p/>
        </p:txBody>
      </p:sp>
      <p:sp>
        <p:nvSpPr>
          <p:cNvPr id="70663" name="Text Box 70662"/>
          <p:cNvSpPr txBox="1"/>
          <p:nvPr/>
        </p:nvSpPr>
        <p:spPr>
          <a:xfrm>
            <a:off x="4267200" y="50292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70664" name="Text Box 70663"/>
          <p:cNvSpPr txBox="1"/>
          <p:nvPr/>
        </p:nvSpPr>
        <p:spPr>
          <a:xfrm>
            <a:off x="5943600" y="4816475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70665" name="Straight Connector 70664"/>
          <p:cNvSpPr/>
          <p:nvPr/>
        </p:nvSpPr>
        <p:spPr>
          <a:xfrm>
            <a:off x="5867400" y="5654675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0666" name="Text Box 70665"/>
          <p:cNvSpPr txBox="1"/>
          <p:nvPr/>
        </p:nvSpPr>
        <p:spPr>
          <a:xfrm>
            <a:off x="5943600" y="5578475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  <a:p/>
        </p:txBody>
      </p:sp>
      <p:sp>
        <p:nvSpPr>
          <p:cNvPr id="70667" name="Text Box 70666"/>
          <p:cNvSpPr txBox="1"/>
          <p:nvPr/>
        </p:nvSpPr>
        <p:spPr>
          <a:xfrm>
            <a:off x="3581400" y="5197475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0668" name="Text Box 70667"/>
          <p:cNvSpPr txBox="1"/>
          <p:nvPr/>
        </p:nvSpPr>
        <p:spPr>
          <a:xfrm>
            <a:off x="4419600" y="4816475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6</a:t>
            </a:r>
            <a:endParaRPr sz="5400"/>
          </a:p>
        </p:txBody>
      </p:sp>
      <p:sp>
        <p:nvSpPr>
          <p:cNvPr id="70669" name="Straight Connector 70668"/>
          <p:cNvSpPr/>
          <p:nvPr/>
        </p:nvSpPr>
        <p:spPr>
          <a:xfrm>
            <a:off x="4343400" y="5654675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0670" name="Text Box 70669"/>
          <p:cNvSpPr txBox="1"/>
          <p:nvPr/>
        </p:nvSpPr>
        <p:spPr>
          <a:xfrm>
            <a:off x="4419600" y="5578475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6</a:t>
            </a:r>
            <a:endParaRPr sz="5400"/>
          </a:p>
          <a:p/>
        </p:txBody>
      </p:sp>
      <p:sp>
        <p:nvSpPr>
          <p:cNvPr id="70671" name="Text Box 70670"/>
          <p:cNvSpPr txBox="1"/>
          <p:nvPr/>
        </p:nvSpPr>
        <p:spPr>
          <a:xfrm>
            <a:off x="5181600" y="5197475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214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charRg st="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0659">
                                            <p:txEl>
                                              <p:charRg st="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0659">
                                            <p:txEl>
                                              <p:charRg st="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2" name="Title 7168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71683" name="Text Box 71682"/>
          <p:cNvSpPr txBox="1"/>
          <p:nvPr/>
        </p:nvSpPr>
        <p:spPr>
          <a:xfrm>
            <a:off x="2667000" y="2879725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12</a:t>
            </a:r>
            <a:endParaRPr sz="5400"/>
          </a:p>
        </p:txBody>
      </p:sp>
      <p:sp>
        <p:nvSpPr>
          <p:cNvPr id="71684" name="Straight Connector 71683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685" name="Text Box 71684"/>
          <p:cNvSpPr txBox="1"/>
          <p:nvPr/>
        </p:nvSpPr>
        <p:spPr>
          <a:xfrm>
            <a:off x="2667000" y="3657600"/>
            <a:ext cx="8699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18</a:t>
            </a:r>
            <a:endParaRPr sz="5400"/>
          </a:p>
          <a:p/>
        </p:txBody>
      </p:sp>
      <p:sp>
        <p:nvSpPr>
          <p:cNvPr id="71686" name="Text Box 71685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71687" name="Straight Connector 71686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688" name="Text Box 71687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  <a:p/>
        </p:txBody>
      </p:sp>
      <p:sp>
        <p:nvSpPr>
          <p:cNvPr id="71689" name="Text Box 71688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1690" name="Text Box 71689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6</a:t>
            </a:r>
            <a:endParaRPr sz="5400"/>
          </a:p>
        </p:txBody>
      </p:sp>
      <p:sp>
        <p:nvSpPr>
          <p:cNvPr id="71691" name="Straight Connector 71690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692" name="Text Box 71691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6</a:t>
            </a:r>
            <a:endParaRPr sz="5400"/>
          </a:p>
          <a:p/>
        </p:txBody>
      </p:sp>
      <p:sp>
        <p:nvSpPr>
          <p:cNvPr id="71693" name="Text Box 71692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128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/>
      <p:bldP spid="71688" grpId="0"/>
      <p:bldP spid="71690" grpId="0"/>
      <p:bldP spid="71692" grpId="0"/>
      <p:bldP spid="7169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Title 72705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72707" name="Text Box 72706"/>
          <p:cNvSpPr txBox="1"/>
          <p:nvPr/>
        </p:nvSpPr>
        <p:spPr>
          <a:xfrm>
            <a:off x="2895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9</a:t>
            </a:r>
            <a:endParaRPr sz="5400"/>
          </a:p>
        </p:txBody>
      </p:sp>
      <p:sp>
        <p:nvSpPr>
          <p:cNvPr id="72708" name="Straight Connector 72707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2709" name="Text Box 72708"/>
          <p:cNvSpPr txBox="1"/>
          <p:nvPr/>
        </p:nvSpPr>
        <p:spPr>
          <a:xfrm>
            <a:off x="2743200" y="3657600"/>
            <a:ext cx="8699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21</a:t>
            </a:r>
            <a:endParaRPr sz="5400"/>
          </a:p>
          <a:p/>
        </p:txBody>
      </p:sp>
      <p:sp>
        <p:nvSpPr>
          <p:cNvPr id="72710" name="Text Box 72709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72711" name="Straight Connector 72710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2712" name="Text Box 72711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7</a:t>
            </a:r>
            <a:endParaRPr sz="5400"/>
          </a:p>
          <a:p/>
        </p:txBody>
      </p:sp>
      <p:sp>
        <p:nvSpPr>
          <p:cNvPr id="72713" name="Text Box 72712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2714" name="Text Box 72713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72715" name="Straight Connector 72714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2716" name="Text Box 72715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  <a:p/>
        </p:txBody>
      </p:sp>
      <p:sp>
        <p:nvSpPr>
          <p:cNvPr id="72717" name="Text Box 72716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75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/>
      <p:bldP spid="72712" grpId="0"/>
      <p:bldP spid="72714" grpId="0"/>
      <p:bldP spid="72716" grpId="0"/>
      <p:bldP spid="7271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Title 73729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73731" name="Text Box 73730"/>
          <p:cNvSpPr txBox="1"/>
          <p:nvPr/>
        </p:nvSpPr>
        <p:spPr>
          <a:xfrm>
            <a:off x="2667000" y="2879725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12</a:t>
            </a:r>
            <a:endParaRPr sz="5400"/>
          </a:p>
        </p:txBody>
      </p:sp>
      <p:sp>
        <p:nvSpPr>
          <p:cNvPr id="73732" name="Straight Connector 73731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3733" name="Text Box 73732"/>
          <p:cNvSpPr txBox="1"/>
          <p:nvPr/>
        </p:nvSpPr>
        <p:spPr>
          <a:xfrm>
            <a:off x="2743200" y="3657600"/>
            <a:ext cx="8699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20</a:t>
            </a:r>
            <a:endParaRPr sz="5400"/>
          </a:p>
          <a:p/>
        </p:txBody>
      </p:sp>
      <p:sp>
        <p:nvSpPr>
          <p:cNvPr id="73734" name="Text Box 73733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73735" name="Straight Connector 73734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3736" name="Text Box 73735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5</a:t>
            </a:r>
            <a:endParaRPr sz="5400"/>
          </a:p>
          <a:p/>
        </p:txBody>
      </p:sp>
      <p:sp>
        <p:nvSpPr>
          <p:cNvPr id="73737" name="Text Box 73736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3738" name="Text Box 73737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</p:txBody>
      </p:sp>
      <p:sp>
        <p:nvSpPr>
          <p:cNvPr id="73739" name="Straight Connector 73738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3740" name="Text Box 73739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73741" name="Text Box 73740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74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6" grpId="0"/>
      <p:bldP spid="73738" grpId="0"/>
      <p:bldP spid="73740" grpId="0"/>
      <p:bldP spid="7374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Title 74753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74755" name="Text Box 74754"/>
          <p:cNvSpPr txBox="1"/>
          <p:nvPr/>
        </p:nvSpPr>
        <p:spPr>
          <a:xfrm>
            <a:off x="2667000" y="2879725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10</a:t>
            </a:r>
            <a:endParaRPr sz="5400"/>
          </a:p>
        </p:txBody>
      </p:sp>
      <p:sp>
        <p:nvSpPr>
          <p:cNvPr id="74756" name="Straight Connector 74755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4757" name="Text Box 74756"/>
          <p:cNvSpPr txBox="1"/>
          <p:nvPr/>
        </p:nvSpPr>
        <p:spPr>
          <a:xfrm>
            <a:off x="2667000" y="3657600"/>
            <a:ext cx="8699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15</a:t>
            </a:r>
            <a:endParaRPr sz="5400"/>
          </a:p>
          <a:p/>
        </p:txBody>
      </p:sp>
      <p:sp>
        <p:nvSpPr>
          <p:cNvPr id="74758" name="Text Box 74757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74759" name="Straight Connector 74758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4760" name="Text Box 74759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  <a:p/>
        </p:txBody>
      </p:sp>
      <p:sp>
        <p:nvSpPr>
          <p:cNvPr id="74761" name="Text Box 74760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4762" name="Text Box 74761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5</a:t>
            </a:r>
            <a:endParaRPr sz="5400"/>
          </a:p>
        </p:txBody>
      </p:sp>
      <p:sp>
        <p:nvSpPr>
          <p:cNvPr id="74763" name="Straight Connector 74762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4764" name="Text Box 74763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5</a:t>
            </a:r>
            <a:endParaRPr sz="5400"/>
          </a:p>
          <a:p/>
        </p:txBody>
      </p:sp>
      <p:sp>
        <p:nvSpPr>
          <p:cNvPr id="74765" name="Text Box 74764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98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60" grpId="0"/>
      <p:bldP spid="74762" grpId="0"/>
      <p:bldP spid="74764" grpId="0"/>
      <p:bldP spid="7476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Title 75777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75779" name="Text Box 75778"/>
          <p:cNvSpPr txBox="1"/>
          <p:nvPr/>
        </p:nvSpPr>
        <p:spPr>
          <a:xfrm>
            <a:off x="2667000" y="2879725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10</a:t>
            </a:r>
            <a:endParaRPr sz="5400"/>
          </a:p>
        </p:txBody>
      </p:sp>
      <p:sp>
        <p:nvSpPr>
          <p:cNvPr id="75780" name="Straight Connector 75779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5781" name="Text Box 75780"/>
          <p:cNvSpPr txBox="1"/>
          <p:nvPr/>
        </p:nvSpPr>
        <p:spPr>
          <a:xfrm>
            <a:off x="2667000" y="3657600"/>
            <a:ext cx="8699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16</a:t>
            </a:r>
            <a:endParaRPr sz="5400"/>
          </a:p>
          <a:p/>
        </p:txBody>
      </p:sp>
      <p:sp>
        <p:nvSpPr>
          <p:cNvPr id="75782" name="Text Box 75781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5</a:t>
            </a:r>
            <a:endParaRPr sz="5400"/>
          </a:p>
        </p:txBody>
      </p:sp>
      <p:sp>
        <p:nvSpPr>
          <p:cNvPr id="75783" name="Straight Connector 75782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5784" name="Text Box 75783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8</a:t>
            </a:r>
            <a:endParaRPr sz="5400"/>
          </a:p>
          <a:p/>
        </p:txBody>
      </p:sp>
      <p:sp>
        <p:nvSpPr>
          <p:cNvPr id="75785" name="Text Box 75784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5786" name="Text Box 75785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75787" name="Straight Connector 75786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5788" name="Text Box 75787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75789" name="Text Box 75788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102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  <p:bldP spid="75784" grpId="0"/>
      <p:bldP spid="75786" grpId="0"/>
      <p:bldP spid="75788" grpId="0"/>
      <p:bldP spid="7578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2" name="Title 7680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76803" name="Text Box 76802"/>
          <p:cNvSpPr txBox="1"/>
          <p:nvPr/>
        </p:nvSpPr>
        <p:spPr>
          <a:xfrm>
            <a:off x="2667000" y="2879725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12</a:t>
            </a:r>
            <a:endParaRPr sz="5400"/>
          </a:p>
        </p:txBody>
      </p:sp>
      <p:sp>
        <p:nvSpPr>
          <p:cNvPr id="76804" name="Straight Connector 76803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6805" name="Text Box 76804"/>
          <p:cNvSpPr txBox="1"/>
          <p:nvPr/>
        </p:nvSpPr>
        <p:spPr>
          <a:xfrm>
            <a:off x="2667000" y="3657600"/>
            <a:ext cx="8699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16</a:t>
            </a:r>
            <a:endParaRPr sz="5400"/>
          </a:p>
          <a:p/>
        </p:txBody>
      </p:sp>
      <p:sp>
        <p:nvSpPr>
          <p:cNvPr id="76806" name="Text Box 76805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76807" name="Straight Connector 76806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6808" name="Text Box 76807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76809" name="Text Box 76808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6810" name="Text Box 76809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</p:txBody>
      </p:sp>
      <p:sp>
        <p:nvSpPr>
          <p:cNvPr id="76811" name="Straight Connector 76810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6812" name="Text Box 76811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76813" name="Text Box 76812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105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8" grpId="0"/>
      <p:bldP spid="76810" grpId="0"/>
      <p:bldP spid="76812" grpId="0"/>
      <p:bldP spid="768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itle 31745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ln/>
        </p:spPr>
        <p:txBody>
          <a:bodyPr anchor="b" anchorCtr="0"/>
          <a:p>
            <a:pPr algn="ctr"/>
            <a:r>
              <a:t>Equivalent Fraction Models</a:t>
            </a:r>
          </a:p>
        </p:txBody>
      </p:sp>
      <p:sp>
        <p:nvSpPr>
          <p:cNvPr id="31747" name="Rectangle 31746"/>
          <p:cNvSpPr/>
          <p:nvPr/>
        </p:nvSpPr>
        <p:spPr>
          <a:xfrm>
            <a:off x="5334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48" name="Rectangle 31747"/>
          <p:cNvSpPr/>
          <p:nvPr/>
        </p:nvSpPr>
        <p:spPr>
          <a:xfrm>
            <a:off x="5334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49" name="Rectangle 31748"/>
          <p:cNvSpPr/>
          <p:nvPr/>
        </p:nvSpPr>
        <p:spPr>
          <a:xfrm>
            <a:off x="36576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50" name="Rectangle 31749"/>
          <p:cNvSpPr/>
          <p:nvPr/>
        </p:nvSpPr>
        <p:spPr>
          <a:xfrm>
            <a:off x="36576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51" name="Rectangle 31750"/>
          <p:cNvSpPr/>
          <p:nvPr/>
        </p:nvSpPr>
        <p:spPr>
          <a:xfrm>
            <a:off x="67056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52" name="Rectangle 31751"/>
          <p:cNvSpPr/>
          <p:nvPr/>
        </p:nvSpPr>
        <p:spPr>
          <a:xfrm>
            <a:off x="67056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53" name="Straight Connector 31752"/>
          <p:cNvSpPr/>
          <p:nvPr/>
        </p:nvSpPr>
        <p:spPr>
          <a:xfrm>
            <a:off x="25908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754" name="Straight Connector 31753"/>
          <p:cNvSpPr/>
          <p:nvPr/>
        </p:nvSpPr>
        <p:spPr>
          <a:xfrm>
            <a:off x="5715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755" name="Text Box 31754"/>
          <p:cNvSpPr txBox="1"/>
          <p:nvPr/>
        </p:nvSpPr>
        <p:spPr>
          <a:xfrm>
            <a:off x="12192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1</a:t>
            </a:r>
            <a:endParaRPr sz="4800"/>
          </a:p>
        </p:txBody>
      </p:sp>
      <p:sp>
        <p:nvSpPr>
          <p:cNvPr id="31756" name="Straight Connector 31755"/>
          <p:cNvSpPr/>
          <p:nvPr/>
        </p:nvSpPr>
        <p:spPr>
          <a:xfrm>
            <a:off x="10668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7" name="Text Box 31756"/>
          <p:cNvSpPr txBox="1"/>
          <p:nvPr/>
        </p:nvSpPr>
        <p:spPr>
          <a:xfrm>
            <a:off x="12192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1758" name="Straight Connector 31757"/>
          <p:cNvSpPr/>
          <p:nvPr/>
        </p:nvSpPr>
        <p:spPr>
          <a:xfrm>
            <a:off x="3657600" y="22860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9" name="Text Box 31758"/>
          <p:cNvSpPr txBox="1"/>
          <p:nvPr/>
        </p:nvSpPr>
        <p:spPr>
          <a:xfrm>
            <a:off x="4419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1760" name="Straight Connector 31759"/>
          <p:cNvSpPr/>
          <p:nvPr/>
        </p:nvSpPr>
        <p:spPr>
          <a:xfrm>
            <a:off x="4267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1" name="Text Box 31760"/>
          <p:cNvSpPr txBox="1"/>
          <p:nvPr/>
        </p:nvSpPr>
        <p:spPr>
          <a:xfrm>
            <a:off x="4419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8</a:t>
            </a:r>
            <a:endParaRPr sz="4800"/>
          </a:p>
        </p:txBody>
      </p:sp>
      <p:sp>
        <p:nvSpPr>
          <p:cNvPr id="31762" name="Straight Connector 31761"/>
          <p:cNvSpPr/>
          <p:nvPr/>
        </p:nvSpPr>
        <p:spPr>
          <a:xfrm>
            <a:off x="3657600" y="45720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3" name="Straight Connector 31762"/>
          <p:cNvSpPr/>
          <p:nvPr/>
        </p:nvSpPr>
        <p:spPr>
          <a:xfrm>
            <a:off x="3657600" y="32004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4" name="Straight Connector 31763"/>
          <p:cNvSpPr/>
          <p:nvPr/>
        </p:nvSpPr>
        <p:spPr>
          <a:xfrm>
            <a:off x="3657600" y="27432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5" name="Straight Connector 31764"/>
          <p:cNvSpPr/>
          <p:nvPr/>
        </p:nvSpPr>
        <p:spPr>
          <a:xfrm>
            <a:off x="3657600" y="4114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6" name="Straight Connector 31765"/>
          <p:cNvSpPr/>
          <p:nvPr/>
        </p:nvSpPr>
        <p:spPr>
          <a:xfrm>
            <a:off x="3657600" y="50292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7" name="Text Box 31766"/>
          <p:cNvSpPr txBox="1"/>
          <p:nvPr/>
        </p:nvSpPr>
        <p:spPr>
          <a:xfrm>
            <a:off x="7467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5</a:t>
            </a:r>
            <a:endParaRPr sz="4800"/>
          </a:p>
        </p:txBody>
      </p:sp>
      <p:sp>
        <p:nvSpPr>
          <p:cNvPr id="31768" name="Straight Connector 31767"/>
          <p:cNvSpPr/>
          <p:nvPr/>
        </p:nvSpPr>
        <p:spPr>
          <a:xfrm>
            <a:off x="7315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69" name="Text Box 31768"/>
          <p:cNvSpPr txBox="1"/>
          <p:nvPr/>
        </p:nvSpPr>
        <p:spPr>
          <a:xfrm>
            <a:off x="7239000" y="6034088"/>
            <a:ext cx="7937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10</a:t>
            </a:r>
            <a:endParaRPr sz="4800"/>
          </a:p>
        </p:txBody>
      </p:sp>
      <p:sp>
        <p:nvSpPr>
          <p:cNvPr id="31770" name="Straight Connector 31769"/>
          <p:cNvSpPr/>
          <p:nvPr/>
        </p:nvSpPr>
        <p:spPr>
          <a:xfrm>
            <a:off x="6705600" y="2209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1" name="Straight Connector 31770"/>
          <p:cNvSpPr/>
          <p:nvPr/>
        </p:nvSpPr>
        <p:spPr>
          <a:xfrm>
            <a:off x="6705600" y="2590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2" name="Straight Connector 31771"/>
          <p:cNvSpPr/>
          <p:nvPr/>
        </p:nvSpPr>
        <p:spPr>
          <a:xfrm>
            <a:off x="6705600" y="2971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3" name="Straight Connector 31772"/>
          <p:cNvSpPr/>
          <p:nvPr/>
        </p:nvSpPr>
        <p:spPr>
          <a:xfrm>
            <a:off x="6705600" y="40386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4" name="Straight Connector 31773"/>
          <p:cNvSpPr/>
          <p:nvPr/>
        </p:nvSpPr>
        <p:spPr>
          <a:xfrm>
            <a:off x="6705600" y="44196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5" name="Straight Connector 31774"/>
          <p:cNvSpPr/>
          <p:nvPr/>
        </p:nvSpPr>
        <p:spPr>
          <a:xfrm>
            <a:off x="6705600" y="48006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6" name="Straight Connector 31775"/>
          <p:cNvSpPr/>
          <p:nvPr/>
        </p:nvSpPr>
        <p:spPr>
          <a:xfrm>
            <a:off x="6705600" y="51816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77" name="Straight Connector 31776"/>
          <p:cNvSpPr/>
          <p:nvPr/>
        </p:nvSpPr>
        <p:spPr>
          <a:xfrm>
            <a:off x="6705600" y="3352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81" name="Text Box 31780"/>
          <p:cNvSpPr txBox="1"/>
          <p:nvPr/>
        </p:nvSpPr>
        <p:spPr>
          <a:xfrm>
            <a:off x="27432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1782" name="Text Box 31781"/>
          <p:cNvSpPr txBox="1"/>
          <p:nvPr/>
        </p:nvSpPr>
        <p:spPr>
          <a:xfrm>
            <a:off x="5867400" y="54102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</p:spTree>
  </p:cSld>
  <p:clrMapOvr>
    <a:masterClrMapping/>
  </p:clrMapOvr>
  <p:transition advTm="8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9" grpId="0"/>
      <p:bldP spid="31761" grpId="0"/>
      <p:bldP spid="31767" grpId="0"/>
      <p:bldP spid="31769" grpId="0"/>
      <p:bldP spid="31781" grpId="0"/>
      <p:bldP spid="3178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6" name="Title 77825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77827" name="Text Box 77826"/>
          <p:cNvSpPr txBox="1"/>
          <p:nvPr/>
        </p:nvSpPr>
        <p:spPr>
          <a:xfrm>
            <a:off x="2895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77828" name="Straight Connector 77827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7829" name="Text Box 77828"/>
          <p:cNvSpPr txBox="1"/>
          <p:nvPr/>
        </p:nvSpPr>
        <p:spPr>
          <a:xfrm>
            <a:off x="2667000" y="3657600"/>
            <a:ext cx="8699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12</a:t>
            </a:r>
            <a:endParaRPr sz="5400"/>
          </a:p>
          <a:p/>
        </p:txBody>
      </p:sp>
      <p:sp>
        <p:nvSpPr>
          <p:cNvPr id="77830" name="Text Box 77829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</a:t>
            </a:r>
            <a:endParaRPr sz="5400"/>
          </a:p>
        </p:txBody>
      </p:sp>
      <p:sp>
        <p:nvSpPr>
          <p:cNvPr id="77831" name="Straight Connector 77830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7832" name="Text Box 77831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77833" name="Text Box 77832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7834" name="Text Box 77833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77835" name="Straight Connector 77834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7836" name="Text Box 77835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  <a:p/>
        </p:txBody>
      </p:sp>
      <p:sp>
        <p:nvSpPr>
          <p:cNvPr id="77837" name="Text Box 77836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9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  <p:bldP spid="77832" grpId="0"/>
      <p:bldP spid="77834" grpId="0"/>
      <p:bldP spid="77836" grpId="0"/>
      <p:bldP spid="7783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850" name="Title 78849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78851" name="Text Box 78850"/>
          <p:cNvSpPr txBox="1"/>
          <p:nvPr/>
        </p:nvSpPr>
        <p:spPr>
          <a:xfrm>
            <a:off x="2895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78852" name="Straight Connector 78851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8853" name="Text Box 78852"/>
          <p:cNvSpPr txBox="1"/>
          <p:nvPr/>
        </p:nvSpPr>
        <p:spPr>
          <a:xfrm>
            <a:off x="2895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8</a:t>
            </a:r>
            <a:endParaRPr sz="5400"/>
          </a:p>
          <a:p/>
        </p:txBody>
      </p:sp>
      <p:sp>
        <p:nvSpPr>
          <p:cNvPr id="78854" name="Text Box 78853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</a:t>
            </a:r>
            <a:endParaRPr sz="5400"/>
          </a:p>
        </p:txBody>
      </p:sp>
      <p:sp>
        <p:nvSpPr>
          <p:cNvPr id="78855" name="Straight Connector 78854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8856" name="Text Box 78855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78857" name="Text Box 78856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8858" name="Text Box 78857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78859" name="Straight Connector 78858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8860" name="Text Box 78859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78861" name="Text Box 78860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119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6" grpId="0"/>
      <p:bldP spid="78858" grpId="0"/>
      <p:bldP spid="78860" grpId="0"/>
      <p:bldP spid="7886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4" name="Title 79873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79875" name="Text Box 79874"/>
          <p:cNvSpPr txBox="1"/>
          <p:nvPr/>
        </p:nvSpPr>
        <p:spPr>
          <a:xfrm>
            <a:off x="2895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79876" name="Straight Connector 79875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9877" name="Text Box 79876"/>
          <p:cNvSpPr txBox="1"/>
          <p:nvPr/>
        </p:nvSpPr>
        <p:spPr>
          <a:xfrm>
            <a:off x="2895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79878" name="Text Box 79877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</a:t>
            </a:r>
            <a:endParaRPr sz="5400"/>
          </a:p>
        </p:txBody>
      </p:sp>
      <p:sp>
        <p:nvSpPr>
          <p:cNvPr id="79879" name="Straight Connector 79878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9880" name="Text Box 79879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79881" name="Text Box 79880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79882" name="Text Box 79881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79883" name="Straight Connector 79882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9884" name="Text Box 79883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79885" name="Text Box 79884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93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  <p:bldP spid="79880" grpId="0"/>
      <p:bldP spid="79882" grpId="0"/>
      <p:bldP spid="79884" grpId="0"/>
      <p:bldP spid="7988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8" name="Title 80897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80899" name="Text Box 80898"/>
          <p:cNvSpPr txBox="1"/>
          <p:nvPr/>
        </p:nvSpPr>
        <p:spPr>
          <a:xfrm>
            <a:off x="2895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6</a:t>
            </a:r>
            <a:endParaRPr sz="5400"/>
          </a:p>
        </p:txBody>
      </p:sp>
      <p:sp>
        <p:nvSpPr>
          <p:cNvPr id="80900" name="Straight Connector 80899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0901" name="Text Box 80900"/>
          <p:cNvSpPr txBox="1"/>
          <p:nvPr/>
        </p:nvSpPr>
        <p:spPr>
          <a:xfrm>
            <a:off x="2895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9</a:t>
            </a:r>
            <a:endParaRPr sz="5400"/>
          </a:p>
          <a:p/>
        </p:txBody>
      </p:sp>
      <p:sp>
        <p:nvSpPr>
          <p:cNvPr id="80902" name="Text Box 80901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80903" name="Straight Connector 80902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0904" name="Text Box 80903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  <a:p/>
        </p:txBody>
      </p:sp>
      <p:sp>
        <p:nvSpPr>
          <p:cNvPr id="80905" name="Text Box 80904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80906" name="Text Box 80905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80907" name="Straight Connector 80906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0908" name="Text Box 80907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  <a:p/>
        </p:txBody>
      </p:sp>
      <p:sp>
        <p:nvSpPr>
          <p:cNvPr id="80909" name="Text Box 80908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85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  <p:bldP spid="80904" grpId="0"/>
      <p:bldP spid="80906" grpId="0"/>
      <p:bldP spid="80908" grpId="0"/>
      <p:bldP spid="8090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2" name="Title 8192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/>
        </p:spPr>
        <p:txBody>
          <a:bodyPr anchor="b" anchorCtr="0"/>
          <a:p>
            <a:pPr algn="ctr"/>
            <a:r>
              <a:t>Simplify or Reduce This Fraction</a:t>
            </a:r>
          </a:p>
        </p:txBody>
      </p:sp>
      <p:sp>
        <p:nvSpPr>
          <p:cNvPr id="81923" name="Text Box 81922"/>
          <p:cNvSpPr txBox="1"/>
          <p:nvPr/>
        </p:nvSpPr>
        <p:spPr>
          <a:xfrm>
            <a:off x="2895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6</a:t>
            </a:r>
            <a:endParaRPr sz="5400"/>
          </a:p>
        </p:txBody>
      </p:sp>
      <p:sp>
        <p:nvSpPr>
          <p:cNvPr id="81924" name="Straight Connector 81923"/>
          <p:cNvSpPr/>
          <p:nvPr/>
        </p:nvSpPr>
        <p:spPr>
          <a:xfrm>
            <a:off x="27432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25" name="Text Box 81924"/>
          <p:cNvSpPr txBox="1"/>
          <p:nvPr/>
        </p:nvSpPr>
        <p:spPr>
          <a:xfrm>
            <a:off x="2895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8</a:t>
            </a:r>
            <a:endParaRPr sz="5400"/>
          </a:p>
          <a:p/>
        </p:txBody>
      </p:sp>
      <p:sp>
        <p:nvSpPr>
          <p:cNvPr id="81926" name="Text Box 81925"/>
          <p:cNvSpPr txBox="1"/>
          <p:nvPr/>
        </p:nvSpPr>
        <p:spPr>
          <a:xfrm>
            <a:off x="5943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81927" name="Straight Connector 81926"/>
          <p:cNvSpPr/>
          <p:nvPr/>
        </p:nvSpPr>
        <p:spPr>
          <a:xfrm>
            <a:off x="5867400" y="3733800"/>
            <a:ext cx="762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28" name="Text Box 81927"/>
          <p:cNvSpPr txBox="1"/>
          <p:nvPr/>
        </p:nvSpPr>
        <p:spPr>
          <a:xfrm>
            <a:off x="5943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81929" name="Text Box 81928"/>
          <p:cNvSpPr txBox="1"/>
          <p:nvPr/>
        </p:nvSpPr>
        <p:spPr>
          <a:xfrm>
            <a:off x="3657600" y="3200400"/>
            <a:ext cx="6016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cs typeface="Times New Roman" panose="02020603050405020304" pitchFamily="18" charset="0"/>
              </a:rPr>
              <a:t>÷</a:t>
            </a:r>
            <a:endParaRPr sz="6000">
              <a:ea typeface="Times New Roman" panose="02020603050405020304" pitchFamily="18" charset="0"/>
            </a:endParaRPr>
          </a:p>
        </p:txBody>
      </p:sp>
      <p:sp>
        <p:nvSpPr>
          <p:cNvPr id="81930" name="Text Box 81929"/>
          <p:cNvSpPr txBox="1"/>
          <p:nvPr/>
        </p:nvSpPr>
        <p:spPr>
          <a:xfrm>
            <a:off x="4419600" y="28956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</p:txBody>
      </p:sp>
      <p:sp>
        <p:nvSpPr>
          <p:cNvPr id="81931" name="Straight Connector 81930"/>
          <p:cNvSpPr/>
          <p:nvPr/>
        </p:nvSpPr>
        <p:spPr>
          <a:xfrm>
            <a:off x="4343400" y="37338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32" name="Text Box 81931"/>
          <p:cNvSpPr txBox="1"/>
          <p:nvPr/>
        </p:nvSpPr>
        <p:spPr>
          <a:xfrm>
            <a:off x="4419600" y="36576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81933" name="Text Box 81932"/>
          <p:cNvSpPr txBox="1"/>
          <p:nvPr/>
        </p:nvSpPr>
        <p:spPr>
          <a:xfrm>
            <a:off x="5181600" y="3200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>
                <a:cs typeface="Times New Roman" panose="02020603050405020304" pitchFamily="18" charset="0"/>
              </a:rPr>
              <a:t>=</a:t>
            </a:r>
            <a:endParaRPr sz="60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Tm="92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  <p:bldP spid="81928" grpId="0"/>
      <p:bldP spid="81930" grpId="0"/>
      <p:bldP spid="81932" grpId="0"/>
      <p:bldP spid="819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itle 33793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ln/>
        </p:spPr>
        <p:txBody>
          <a:bodyPr anchor="b" anchorCtr="0"/>
          <a:p>
            <a:pPr algn="ctr"/>
            <a:r>
              <a:t>Equivalent Fraction Models</a:t>
            </a:r>
          </a:p>
        </p:txBody>
      </p:sp>
      <p:sp>
        <p:nvSpPr>
          <p:cNvPr id="33795" name="Straight Connector 33794"/>
          <p:cNvSpPr/>
          <p:nvPr/>
        </p:nvSpPr>
        <p:spPr>
          <a:xfrm>
            <a:off x="4191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3796" name="Text Box 33795"/>
          <p:cNvSpPr txBox="1"/>
          <p:nvPr/>
        </p:nvSpPr>
        <p:spPr>
          <a:xfrm>
            <a:off x="2133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1</a:t>
            </a:r>
            <a:endParaRPr sz="4800"/>
          </a:p>
        </p:txBody>
      </p:sp>
      <p:sp>
        <p:nvSpPr>
          <p:cNvPr id="33797" name="Straight Connector 33796"/>
          <p:cNvSpPr/>
          <p:nvPr/>
        </p:nvSpPr>
        <p:spPr>
          <a:xfrm>
            <a:off x="1981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798" name="Text Box 33797"/>
          <p:cNvSpPr txBox="1"/>
          <p:nvPr/>
        </p:nvSpPr>
        <p:spPr>
          <a:xfrm>
            <a:off x="2133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3799" name="Text Box 33798"/>
          <p:cNvSpPr txBox="1"/>
          <p:nvPr/>
        </p:nvSpPr>
        <p:spPr>
          <a:xfrm>
            <a:off x="68580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3800" name="Straight Connector 33799"/>
          <p:cNvSpPr/>
          <p:nvPr/>
        </p:nvSpPr>
        <p:spPr>
          <a:xfrm>
            <a:off x="67056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1" name="Text Box 33800"/>
          <p:cNvSpPr txBox="1"/>
          <p:nvPr/>
        </p:nvSpPr>
        <p:spPr>
          <a:xfrm>
            <a:off x="68580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8</a:t>
            </a:r>
            <a:endParaRPr sz="4800"/>
          </a:p>
        </p:txBody>
      </p:sp>
      <p:sp>
        <p:nvSpPr>
          <p:cNvPr id="33802" name="Text Box 33801"/>
          <p:cNvSpPr txBox="1"/>
          <p:nvPr/>
        </p:nvSpPr>
        <p:spPr>
          <a:xfrm>
            <a:off x="44958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3803" name="Oval 33802"/>
          <p:cNvSpPr/>
          <p:nvPr/>
        </p:nvSpPr>
        <p:spPr>
          <a:xfrm>
            <a:off x="762000" y="20574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804" name="Straight Connector 33803"/>
          <p:cNvSpPr/>
          <p:nvPr/>
        </p:nvSpPr>
        <p:spPr>
          <a:xfrm>
            <a:off x="2362200" y="2057400"/>
            <a:ext cx="1588" cy="3124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6" name="Freeform 33805"/>
          <p:cNvSpPr/>
          <p:nvPr/>
        </p:nvSpPr>
        <p:spPr>
          <a:xfrm>
            <a:off x="2351088" y="3581400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3807" name="Oval 33806"/>
          <p:cNvSpPr/>
          <p:nvPr/>
        </p:nvSpPr>
        <p:spPr>
          <a:xfrm>
            <a:off x="5486400" y="21336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814" name="Straight Connector 33813"/>
          <p:cNvSpPr/>
          <p:nvPr/>
        </p:nvSpPr>
        <p:spPr>
          <a:xfrm>
            <a:off x="7086600" y="2133600"/>
            <a:ext cx="1588" cy="3124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15" name="Freeform 33814"/>
          <p:cNvSpPr/>
          <p:nvPr/>
        </p:nvSpPr>
        <p:spPr>
          <a:xfrm rot="-5400000">
            <a:off x="2328863" y="2090738"/>
            <a:ext cx="1600200" cy="15335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3816" name="Freeform 33815"/>
          <p:cNvSpPr/>
          <p:nvPr/>
        </p:nvSpPr>
        <p:spPr>
          <a:xfrm>
            <a:off x="7075488" y="3657600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3817" name="Freeform 33816"/>
          <p:cNvSpPr/>
          <p:nvPr/>
        </p:nvSpPr>
        <p:spPr>
          <a:xfrm rot="-5400000">
            <a:off x="7053263" y="2166938"/>
            <a:ext cx="1600200" cy="15335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3818" name="Straight Connector 33817"/>
          <p:cNvSpPr/>
          <p:nvPr/>
        </p:nvSpPr>
        <p:spPr>
          <a:xfrm>
            <a:off x="5486400" y="3733800"/>
            <a:ext cx="31242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19" name="Straight Connector 33818"/>
          <p:cNvSpPr/>
          <p:nvPr/>
        </p:nvSpPr>
        <p:spPr>
          <a:xfrm>
            <a:off x="5867400" y="2667000"/>
            <a:ext cx="2286000" cy="2133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20" name="Straight Connector 33819"/>
          <p:cNvSpPr/>
          <p:nvPr/>
        </p:nvSpPr>
        <p:spPr>
          <a:xfrm flipV="1">
            <a:off x="6019800" y="2590800"/>
            <a:ext cx="2133600" cy="2286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advTm="69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1" grpId="0"/>
      <p:bldP spid="338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itle 32769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ln/>
        </p:spPr>
        <p:txBody>
          <a:bodyPr anchor="b" anchorCtr="0"/>
          <a:p>
            <a:pPr algn="ctr"/>
            <a:r>
              <a:t>Equivalent Fraction Models</a:t>
            </a:r>
          </a:p>
        </p:txBody>
      </p:sp>
      <p:sp>
        <p:nvSpPr>
          <p:cNvPr id="32777" name="Straight Connector 32776"/>
          <p:cNvSpPr/>
          <p:nvPr/>
        </p:nvSpPr>
        <p:spPr>
          <a:xfrm>
            <a:off x="4191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2779" name="Text Box 32778"/>
          <p:cNvSpPr txBox="1"/>
          <p:nvPr/>
        </p:nvSpPr>
        <p:spPr>
          <a:xfrm>
            <a:off x="2133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3</a:t>
            </a:r>
            <a:endParaRPr sz="4800"/>
          </a:p>
        </p:txBody>
      </p:sp>
      <p:sp>
        <p:nvSpPr>
          <p:cNvPr id="32780" name="Straight Connector 32779"/>
          <p:cNvSpPr/>
          <p:nvPr/>
        </p:nvSpPr>
        <p:spPr>
          <a:xfrm>
            <a:off x="1981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1" name="Text Box 32780"/>
          <p:cNvSpPr txBox="1"/>
          <p:nvPr/>
        </p:nvSpPr>
        <p:spPr>
          <a:xfrm>
            <a:off x="2133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2791" name="Text Box 32790"/>
          <p:cNvSpPr txBox="1"/>
          <p:nvPr/>
        </p:nvSpPr>
        <p:spPr>
          <a:xfrm>
            <a:off x="68580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6</a:t>
            </a:r>
            <a:endParaRPr sz="4800"/>
          </a:p>
        </p:txBody>
      </p:sp>
      <p:sp>
        <p:nvSpPr>
          <p:cNvPr id="32792" name="Straight Connector 32791"/>
          <p:cNvSpPr/>
          <p:nvPr/>
        </p:nvSpPr>
        <p:spPr>
          <a:xfrm>
            <a:off x="67056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93" name="Text Box 32792"/>
          <p:cNvSpPr txBox="1"/>
          <p:nvPr/>
        </p:nvSpPr>
        <p:spPr>
          <a:xfrm>
            <a:off x="68580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8</a:t>
            </a:r>
            <a:endParaRPr sz="4800"/>
          </a:p>
        </p:txBody>
      </p:sp>
      <p:sp>
        <p:nvSpPr>
          <p:cNvPr id="32802" name="Text Box 32801"/>
          <p:cNvSpPr txBox="1"/>
          <p:nvPr/>
        </p:nvSpPr>
        <p:spPr>
          <a:xfrm>
            <a:off x="44958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2805" name="Oval 32804"/>
          <p:cNvSpPr/>
          <p:nvPr/>
        </p:nvSpPr>
        <p:spPr>
          <a:xfrm>
            <a:off x="762000" y="20574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06" name="Straight Connector 32805"/>
          <p:cNvSpPr/>
          <p:nvPr/>
        </p:nvSpPr>
        <p:spPr>
          <a:xfrm>
            <a:off x="2362200" y="2057400"/>
            <a:ext cx="1588" cy="3124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7" name="Straight Connector 32806"/>
          <p:cNvSpPr/>
          <p:nvPr/>
        </p:nvSpPr>
        <p:spPr>
          <a:xfrm>
            <a:off x="762000" y="3657600"/>
            <a:ext cx="3124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08" name="Freeform 32807"/>
          <p:cNvSpPr/>
          <p:nvPr/>
        </p:nvSpPr>
        <p:spPr>
          <a:xfrm>
            <a:off x="2351088" y="3648075"/>
            <a:ext cx="1535112" cy="15335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09" name="Oval 32808"/>
          <p:cNvSpPr/>
          <p:nvPr/>
        </p:nvSpPr>
        <p:spPr>
          <a:xfrm>
            <a:off x="5486400" y="21336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11" name="Straight Connector 32810"/>
          <p:cNvSpPr/>
          <p:nvPr/>
        </p:nvSpPr>
        <p:spPr>
          <a:xfrm>
            <a:off x="5486400" y="3733800"/>
            <a:ext cx="3124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2" name="Freeform 32811"/>
          <p:cNvSpPr/>
          <p:nvPr/>
        </p:nvSpPr>
        <p:spPr>
          <a:xfrm>
            <a:off x="7075488" y="3724275"/>
            <a:ext cx="1535112" cy="15335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813" name="Straight Connector 32812"/>
          <p:cNvSpPr/>
          <p:nvPr/>
        </p:nvSpPr>
        <p:spPr>
          <a:xfrm>
            <a:off x="5943600" y="2590800"/>
            <a:ext cx="1143000" cy="1143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4" name="Straight Connector 32813"/>
          <p:cNvSpPr/>
          <p:nvPr/>
        </p:nvSpPr>
        <p:spPr>
          <a:xfrm flipH="1">
            <a:off x="7086600" y="2590800"/>
            <a:ext cx="1066800" cy="1143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5" name="Straight Connector 32814"/>
          <p:cNvSpPr/>
          <p:nvPr/>
        </p:nvSpPr>
        <p:spPr>
          <a:xfrm flipV="1">
            <a:off x="5943600" y="3733800"/>
            <a:ext cx="1143000" cy="10668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6" name="Straight Connector 32815"/>
          <p:cNvSpPr/>
          <p:nvPr/>
        </p:nvSpPr>
        <p:spPr>
          <a:xfrm>
            <a:off x="7086600" y="3733800"/>
            <a:ext cx="1066800" cy="1143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810" name="Straight Connector 32809"/>
          <p:cNvSpPr/>
          <p:nvPr/>
        </p:nvSpPr>
        <p:spPr>
          <a:xfrm>
            <a:off x="7086600" y="2133600"/>
            <a:ext cx="1588" cy="3124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advTm="82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1" grpId="0"/>
      <p:bldP spid="32793" grpId="0"/>
      <p:bldP spid="328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itle 34817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ln/>
        </p:spPr>
        <p:txBody>
          <a:bodyPr anchor="b" anchorCtr="0"/>
          <a:p>
            <a:pPr algn="ctr"/>
            <a:r>
              <a:t>Equivalent Fraction Models</a:t>
            </a:r>
          </a:p>
        </p:txBody>
      </p:sp>
      <p:sp>
        <p:nvSpPr>
          <p:cNvPr id="34819" name="Straight Connector 34818"/>
          <p:cNvSpPr/>
          <p:nvPr/>
        </p:nvSpPr>
        <p:spPr>
          <a:xfrm>
            <a:off x="4191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4820" name="Text Box 34819"/>
          <p:cNvSpPr txBox="1"/>
          <p:nvPr/>
        </p:nvSpPr>
        <p:spPr>
          <a:xfrm>
            <a:off x="2133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4821" name="Straight Connector 34820"/>
          <p:cNvSpPr/>
          <p:nvPr/>
        </p:nvSpPr>
        <p:spPr>
          <a:xfrm>
            <a:off x="1981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22" name="Text Box 34821"/>
          <p:cNvSpPr txBox="1"/>
          <p:nvPr/>
        </p:nvSpPr>
        <p:spPr>
          <a:xfrm>
            <a:off x="2133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3</a:t>
            </a:r>
            <a:endParaRPr sz="4800"/>
          </a:p>
        </p:txBody>
      </p:sp>
      <p:sp>
        <p:nvSpPr>
          <p:cNvPr id="34823" name="Text Box 34822"/>
          <p:cNvSpPr txBox="1"/>
          <p:nvPr/>
        </p:nvSpPr>
        <p:spPr>
          <a:xfrm>
            <a:off x="68580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4824" name="Straight Connector 34823"/>
          <p:cNvSpPr/>
          <p:nvPr/>
        </p:nvSpPr>
        <p:spPr>
          <a:xfrm>
            <a:off x="67056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25" name="Text Box 34824"/>
          <p:cNvSpPr txBox="1"/>
          <p:nvPr/>
        </p:nvSpPr>
        <p:spPr>
          <a:xfrm>
            <a:off x="68580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6</a:t>
            </a:r>
            <a:endParaRPr sz="4800"/>
          </a:p>
        </p:txBody>
      </p:sp>
      <p:sp>
        <p:nvSpPr>
          <p:cNvPr id="34826" name="Text Box 34825"/>
          <p:cNvSpPr txBox="1"/>
          <p:nvPr/>
        </p:nvSpPr>
        <p:spPr>
          <a:xfrm>
            <a:off x="44958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4827" name="Oval 34826"/>
          <p:cNvSpPr/>
          <p:nvPr/>
        </p:nvSpPr>
        <p:spPr>
          <a:xfrm>
            <a:off x="762000" y="20574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30" name="Freeform 34829"/>
          <p:cNvSpPr/>
          <p:nvPr/>
        </p:nvSpPr>
        <p:spPr>
          <a:xfrm rot="1766553">
            <a:off x="1887538" y="3881438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4839" name="Freeform 34838"/>
          <p:cNvSpPr/>
          <p:nvPr/>
        </p:nvSpPr>
        <p:spPr>
          <a:xfrm rot="3712173">
            <a:off x="1246188" y="3836988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4840" name="Straight Connector 34839"/>
          <p:cNvSpPr/>
          <p:nvPr/>
        </p:nvSpPr>
        <p:spPr>
          <a:xfrm>
            <a:off x="2362200" y="2057400"/>
            <a:ext cx="0" cy="1524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41" name="Straight Connector 34840"/>
          <p:cNvSpPr/>
          <p:nvPr/>
        </p:nvSpPr>
        <p:spPr>
          <a:xfrm rot="-3603246">
            <a:off x="3008313" y="3162300"/>
            <a:ext cx="1587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42" name="Straight Connector 34841"/>
          <p:cNvSpPr/>
          <p:nvPr/>
        </p:nvSpPr>
        <p:spPr>
          <a:xfrm rot="3573313">
            <a:off x="1636713" y="3162300"/>
            <a:ext cx="1587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43" name="Oval 34842"/>
          <p:cNvSpPr/>
          <p:nvPr/>
        </p:nvSpPr>
        <p:spPr>
          <a:xfrm>
            <a:off x="5334000" y="2057400"/>
            <a:ext cx="3124200" cy="3124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44" name="Freeform 34843"/>
          <p:cNvSpPr/>
          <p:nvPr/>
        </p:nvSpPr>
        <p:spPr>
          <a:xfrm rot="1766553">
            <a:off x="6459538" y="3881438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4845" name="Freeform 34844"/>
          <p:cNvSpPr/>
          <p:nvPr/>
        </p:nvSpPr>
        <p:spPr>
          <a:xfrm rot="3712173">
            <a:off x="5818188" y="3836988"/>
            <a:ext cx="1535112" cy="1600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4846" name="Straight Connector 34845"/>
          <p:cNvSpPr/>
          <p:nvPr/>
        </p:nvSpPr>
        <p:spPr>
          <a:xfrm>
            <a:off x="6934200" y="2057400"/>
            <a:ext cx="0" cy="1524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47" name="Straight Connector 34846"/>
          <p:cNvSpPr/>
          <p:nvPr/>
        </p:nvSpPr>
        <p:spPr>
          <a:xfrm rot="-3603246">
            <a:off x="7580313" y="3162300"/>
            <a:ext cx="1587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48" name="Straight Connector 34847"/>
          <p:cNvSpPr/>
          <p:nvPr/>
        </p:nvSpPr>
        <p:spPr>
          <a:xfrm rot="3573313">
            <a:off x="6208713" y="3162300"/>
            <a:ext cx="1587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49" name="Straight Connector 34848"/>
          <p:cNvSpPr/>
          <p:nvPr/>
        </p:nvSpPr>
        <p:spPr>
          <a:xfrm>
            <a:off x="5562600" y="2819400"/>
            <a:ext cx="1371600" cy="762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50" name="Straight Connector 34849"/>
          <p:cNvSpPr/>
          <p:nvPr/>
        </p:nvSpPr>
        <p:spPr>
          <a:xfrm rot="18036998">
            <a:off x="6953250" y="2805113"/>
            <a:ext cx="1266825" cy="706437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51" name="Straight Connector 34850"/>
          <p:cNvSpPr/>
          <p:nvPr/>
        </p:nvSpPr>
        <p:spPr>
          <a:xfrm>
            <a:off x="6934200" y="3581400"/>
            <a:ext cx="0" cy="1600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advTm="5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5" grpId="0"/>
      <p:bldP spid="348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itle 3686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1143000"/>
          </a:xfrm>
          <a:ln/>
        </p:spPr>
        <p:txBody>
          <a:bodyPr anchor="b" anchorCtr="0"/>
          <a:p>
            <a:pPr algn="ctr"/>
            <a:r>
              <a:t>What are the missing numbers?</a:t>
            </a:r>
          </a:p>
        </p:txBody>
      </p:sp>
      <p:sp>
        <p:nvSpPr>
          <p:cNvPr id="36867" name="Rectangle 36866"/>
          <p:cNvSpPr/>
          <p:nvPr/>
        </p:nvSpPr>
        <p:spPr>
          <a:xfrm>
            <a:off x="5334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68" name="Rectangle 36867"/>
          <p:cNvSpPr/>
          <p:nvPr/>
        </p:nvSpPr>
        <p:spPr>
          <a:xfrm>
            <a:off x="5334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69" name="Rectangle 36868"/>
          <p:cNvSpPr/>
          <p:nvPr/>
        </p:nvSpPr>
        <p:spPr>
          <a:xfrm>
            <a:off x="36576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70" name="Rectangle 36869"/>
          <p:cNvSpPr/>
          <p:nvPr/>
        </p:nvSpPr>
        <p:spPr>
          <a:xfrm>
            <a:off x="36576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71" name="Rectangle 36870"/>
          <p:cNvSpPr/>
          <p:nvPr/>
        </p:nvSpPr>
        <p:spPr>
          <a:xfrm>
            <a:off x="6705600" y="1828800"/>
            <a:ext cx="19050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72" name="Rectangle 36871"/>
          <p:cNvSpPr/>
          <p:nvPr/>
        </p:nvSpPr>
        <p:spPr>
          <a:xfrm>
            <a:off x="6705600" y="3657600"/>
            <a:ext cx="1905000" cy="1828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73" name="Straight Connector 36872"/>
          <p:cNvSpPr/>
          <p:nvPr/>
        </p:nvSpPr>
        <p:spPr>
          <a:xfrm>
            <a:off x="25908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6874" name="Straight Connector 36873"/>
          <p:cNvSpPr/>
          <p:nvPr/>
        </p:nvSpPr>
        <p:spPr>
          <a:xfrm>
            <a:off x="5715000" y="3657600"/>
            <a:ext cx="914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6875" name="Text Box 36874"/>
          <p:cNvSpPr txBox="1"/>
          <p:nvPr/>
        </p:nvSpPr>
        <p:spPr>
          <a:xfrm>
            <a:off x="12192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1</a:t>
            </a:r>
            <a:endParaRPr sz="4800"/>
          </a:p>
        </p:txBody>
      </p:sp>
      <p:sp>
        <p:nvSpPr>
          <p:cNvPr id="36876" name="Straight Connector 36875"/>
          <p:cNvSpPr/>
          <p:nvPr/>
        </p:nvSpPr>
        <p:spPr>
          <a:xfrm>
            <a:off x="10668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77" name="Text Box 36876"/>
          <p:cNvSpPr txBox="1"/>
          <p:nvPr/>
        </p:nvSpPr>
        <p:spPr>
          <a:xfrm>
            <a:off x="12192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6878" name="Straight Connector 36877"/>
          <p:cNvSpPr/>
          <p:nvPr/>
        </p:nvSpPr>
        <p:spPr>
          <a:xfrm>
            <a:off x="3657600" y="28194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79" name="Text Box 36878"/>
          <p:cNvSpPr txBox="1"/>
          <p:nvPr/>
        </p:nvSpPr>
        <p:spPr>
          <a:xfrm>
            <a:off x="4419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</a:t>
            </a:r>
            <a:endParaRPr sz="4800"/>
          </a:p>
        </p:txBody>
      </p:sp>
      <p:sp>
        <p:nvSpPr>
          <p:cNvPr id="36880" name="Straight Connector 36879"/>
          <p:cNvSpPr/>
          <p:nvPr/>
        </p:nvSpPr>
        <p:spPr>
          <a:xfrm>
            <a:off x="4267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1" name="Text Box 36880"/>
          <p:cNvSpPr txBox="1"/>
          <p:nvPr/>
        </p:nvSpPr>
        <p:spPr>
          <a:xfrm>
            <a:off x="4419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4</a:t>
            </a:r>
            <a:endParaRPr sz="4800"/>
          </a:p>
        </p:txBody>
      </p:sp>
      <p:sp>
        <p:nvSpPr>
          <p:cNvPr id="36882" name="Straight Connector 36881"/>
          <p:cNvSpPr/>
          <p:nvPr/>
        </p:nvSpPr>
        <p:spPr>
          <a:xfrm>
            <a:off x="3657600" y="45720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3" name="Straight Connector 36882"/>
          <p:cNvSpPr/>
          <p:nvPr/>
        </p:nvSpPr>
        <p:spPr>
          <a:xfrm>
            <a:off x="6705600" y="24384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4" name="Straight Connector 36883"/>
          <p:cNvSpPr/>
          <p:nvPr/>
        </p:nvSpPr>
        <p:spPr>
          <a:xfrm>
            <a:off x="6705600" y="30480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5" name="Straight Connector 36884"/>
          <p:cNvSpPr/>
          <p:nvPr/>
        </p:nvSpPr>
        <p:spPr>
          <a:xfrm>
            <a:off x="6705600" y="42672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6" name="Straight Connector 36885"/>
          <p:cNvSpPr/>
          <p:nvPr/>
        </p:nvSpPr>
        <p:spPr>
          <a:xfrm>
            <a:off x="6705600" y="4876800"/>
            <a:ext cx="190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7" name="Text Box 36886"/>
          <p:cNvSpPr txBox="1"/>
          <p:nvPr/>
        </p:nvSpPr>
        <p:spPr>
          <a:xfrm>
            <a:off x="7467600" y="54102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3</a:t>
            </a:r>
            <a:endParaRPr sz="4800"/>
          </a:p>
        </p:txBody>
      </p:sp>
      <p:sp>
        <p:nvSpPr>
          <p:cNvPr id="36888" name="Straight Connector 36887"/>
          <p:cNvSpPr/>
          <p:nvPr/>
        </p:nvSpPr>
        <p:spPr>
          <a:xfrm>
            <a:off x="7315200" y="6096000"/>
            <a:ext cx="762000" cy="15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9" name="Text Box 36888"/>
          <p:cNvSpPr txBox="1"/>
          <p:nvPr/>
        </p:nvSpPr>
        <p:spPr>
          <a:xfrm>
            <a:off x="7467600" y="6034088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6</a:t>
            </a:r>
            <a:endParaRPr sz="4800"/>
          </a:p>
        </p:txBody>
      </p:sp>
      <p:sp>
        <p:nvSpPr>
          <p:cNvPr id="36890" name="Text Box 36889"/>
          <p:cNvSpPr txBox="1"/>
          <p:nvPr/>
        </p:nvSpPr>
        <p:spPr>
          <a:xfrm>
            <a:off x="26670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6891" name="Text Box 36890"/>
          <p:cNvSpPr txBox="1"/>
          <p:nvPr/>
        </p:nvSpPr>
        <p:spPr>
          <a:xfrm>
            <a:off x="5867400" y="5486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=</a:t>
            </a:r>
            <a:endParaRPr sz="6000"/>
          </a:p>
        </p:txBody>
      </p:sp>
    </p:spTree>
  </p:cSld>
  <p:clrMapOvr>
    <a:masterClrMapping/>
  </p:clrMapOvr>
  <p:transition advTm="72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/>
      <p:bldP spid="36889" grpId="0"/>
    </p:bldLst>
  </p:timing>
</p:sld>
</file>

<file path=ppt/theme/theme1.xml><?xml version="1.0" encoding="utf-8"?>
<a:theme xmlns:a="http://schemas.openxmlformats.org/drawingml/2006/main" name="Whirlpool">
  <a:themeElements>
    <a:clrScheme name="">
      <a:dk1>
        <a:srgbClr val="FFFFFF"/>
      </a:dk1>
      <a:lt1>
        <a:srgbClr val="0000CC"/>
      </a:lt1>
      <a:dk2>
        <a:srgbClr val="CCFFFF"/>
      </a:dk2>
      <a:lt2>
        <a:srgbClr val="000066"/>
      </a:lt2>
      <a:accent1>
        <a:srgbClr val="CC99FF"/>
      </a:accent1>
      <a:accent2>
        <a:srgbClr val="9999FF"/>
      </a:accent2>
      <a:accent3>
        <a:srgbClr val="AAAAE2"/>
      </a:accent3>
      <a:accent4>
        <a:srgbClr val="DCDCDC"/>
      </a:accent4>
      <a:accent5>
        <a:srgbClr val="E2CAFF"/>
      </a:accent5>
      <a:accent6>
        <a:srgbClr val="8989E5"/>
      </a:accent6>
      <a:hlink>
        <a:srgbClr val="99CCFF"/>
      </a:hlink>
      <a:folHlink>
        <a:srgbClr val="0066FF"/>
      </a:folHlink>
    </a:clrScheme>
    <a:fontScheme name="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CC"/>
        </a:lt1>
        <a:dk2>
          <a:srgbClr val="CCFFFF"/>
        </a:dk2>
        <a:lt2>
          <a:srgbClr val="000066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CDCDC"/>
        </a:accent4>
        <a:accent5>
          <a:srgbClr val="E2CAFF"/>
        </a:accent5>
        <a:accent6>
          <a:srgbClr val="8989E5"/>
        </a:accent6>
        <a:hlink>
          <a:srgbClr val="99CC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FF"/>
        </a:lt1>
        <a:dk2>
          <a:srgbClr val="CCFFFF"/>
        </a:dk2>
        <a:lt2>
          <a:srgbClr val="000066"/>
        </a:lt2>
        <a:accent1>
          <a:srgbClr val="CC99FF"/>
        </a:accent1>
        <a:accent2>
          <a:srgbClr val="9999FF"/>
        </a:accent2>
        <a:accent3>
          <a:srgbClr val="B9CAFF"/>
        </a:accent3>
        <a:accent4>
          <a:srgbClr val="DCDCDC"/>
        </a:accent4>
        <a:accent5>
          <a:srgbClr val="E2CAFF"/>
        </a:accent5>
        <a:accent6>
          <a:srgbClr val="8989E5"/>
        </a:accent6>
        <a:hlink>
          <a:srgbClr val="99CC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CDCDC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0</TotalTime>
  <Words>3229</Words>
  <Application>WPS Presentation</Application>
  <PresentationFormat>On-screen Show</PresentationFormat>
  <Paragraphs>652</Paragraphs>
  <Slides>54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65" baseType="lpstr">
      <vt:lpstr>Arial</vt:lpstr>
      <vt:lpstr>SimSun</vt:lpstr>
      <vt:lpstr>Wingdings</vt:lpstr>
      <vt:lpstr>Times New Roman</vt:lpstr>
      <vt:lpstr>Tahoma</vt:lpstr>
      <vt:lpstr>URW Bookman</vt:lpstr>
      <vt:lpstr>微软雅黑</vt:lpstr>
      <vt:lpstr>Monospace</vt:lpstr>
      <vt:lpstr>Arial Unicode MS</vt:lpstr>
      <vt:lpstr>Calibri</vt:lpstr>
      <vt:lpstr>Whirlpool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Advantage Tutoring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IV Equivalent Fractions</dc:title>
  <dc:creator>Monica/Bob Yuskaitis</dc:creator>
  <cp:lastModifiedBy>mathssite.com</cp:lastModifiedBy>
  <cp:revision>7</cp:revision>
  <dcterms:created xsi:type="dcterms:W3CDTF">2019-04-12T18:41:50Z</dcterms:created>
  <dcterms:modified xsi:type="dcterms:W3CDTF">2019-04-12T18:41:50Z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