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2" r:id="rId8"/>
    <p:sldId id="261" r:id="rId9"/>
    <p:sldId id="263" r:id="rId10"/>
    <p:sldId id="265" r:id="rId11"/>
    <p:sldId id="266" r:id="rId12"/>
    <p:sldId id="267" r:id="rId13"/>
    <p:sldId id="268" r:id="rId14"/>
    <p:sldId id="264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2786"/>
    <p:restoredTop sz="90929"/>
  </p:normalViewPr>
  <p:slideViewPr>
    <p:cSldViewPr showGuides="1">
      <p:cViewPr varScale="1">
        <p:scale>
          <a:sx n="51" d="100"/>
          <a:sy n="51" d="100"/>
        </p:scale>
        <p:origin x="-84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9" Type="http://schemas.openxmlformats.org/officeDocument/2006/relationships/tableStyles" Target="tableStyles.xml"/><Relationship Id="rId58" Type="http://schemas.openxmlformats.org/officeDocument/2006/relationships/viewProps" Target="viewProps.xml"/><Relationship Id="rId57" Type="http://schemas.openxmlformats.org/officeDocument/2006/relationships/presProps" Target="presProps.xml"/><Relationship Id="rId56" Type="http://schemas.openxmlformats.org/officeDocument/2006/relationships/slide" Target="slides/slide54.xml"/><Relationship Id="rId55" Type="http://schemas.openxmlformats.org/officeDocument/2006/relationships/slide" Target="slides/slide53.xml"/><Relationship Id="rId54" Type="http://schemas.openxmlformats.org/officeDocument/2006/relationships/slide" Target="slides/slide52.xml"/><Relationship Id="rId53" Type="http://schemas.openxmlformats.org/officeDocument/2006/relationships/slide" Target="slides/slide51.xml"/><Relationship Id="rId52" Type="http://schemas.openxmlformats.org/officeDocument/2006/relationships/slide" Target="slides/slide50.xml"/><Relationship Id="rId51" Type="http://schemas.openxmlformats.org/officeDocument/2006/relationships/slide" Target="slides/slide49.xml"/><Relationship Id="rId50" Type="http://schemas.openxmlformats.org/officeDocument/2006/relationships/slide" Target="slides/slide48.xml"/><Relationship Id="rId5" Type="http://schemas.openxmlformats.org/officeDocument/2006/relationships/slide" Target="slides/slide3.xml"/><Relationship Id="rId49" Type="http://schemas.openxmlformats.org/officeDocument/2006/relationships/slide" Target="slides/slide47.xml"/><Relationship Id="rId48" Type="http://schemas.openxmlformats.org/officeDocument/2006/relationships/slide" Target="slides/slide46.xml"/><Relationship Id="rId47" Type="http://schemas.openxmlformats.org/officeDocument/2006/relationships/slide" Target="slides/slide45.xml"/><Relationship Id="rId46" Type="http://schemas.openxmlformats.org/officeDocument/2006/relationships/slide" Target="slides/slide44.xml"/><Relationship Id="rId45" Type="http://schemas.openxmlformats.org/officeDocument/2006/relationships/slide" Target="slides/slide43.xml"/><Relationship Id="rId44" Type="http://schemas.openxmlformats.org/officeDocument/2006/relationships/slide" Target="slides/slide42.xml"/><Relationship Id="rId43" Type="http://schemas.openxmlformats.org/officeDocument/2006/relationships/slide" Target="slides/slide41.xml"/><Relationship Id="rId42" Type="http://schemas.openxmlformats.org/officeDocument/2006/relationships/slide" Target="slides/slide40.xml"/><Relationship Id="rId41" Type="http://schemas.openxmlformats.org/officeDocument/2006/relationships/slide" Target="slides/slide39.xml"/><Relationship Id="rId40" Type="http://schemas.openxmlformats.org/officeDocument/2006/relationships/slide" Target="slides/slide38.xml"/><Relationship Id="rId4" Type="http://schemas.openxmlformats.org/officeDocument/2006/relationships/slide" Target="slides/slide2.xml"/><Relationship Id="rId39" Type="http://schemas.openxmlformats.org/officeDocument/2006/relationships/slide" Target="slides/slide37.xml"/><Relationship Id="rId38" Type="http://schemas.openxmlformats.org/officeDocument/2006/relationships/slide" Target="slides/slide36.xml"/><Relationship Id="rId37" Type="http://schemas.openxmlformats.org/officeDocument/2006/relationships/slide" Target="slides/slide35.xml"/><Relationship Id="rId36" Type="http://schemas.openxmlformats.org/officeDocument/2006/relationships/slide" Target="slides/slide34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Title Slide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3073"/>
          <p:cNvSpPr/>
          <p:nvPr/>
        </p:nvSpPr>
        <p:spPr>
          <a:xfrm>
            <a:off x="0" y="0"/>
            <a:ext cx="825500" cy="6858000"/>
          </a:xfrm>
          <a:prstGeom prst="rect">
            <a:avLst/>
          </a:prstGeom>
          <a:solidFill>
            <a:schemeClr val="tx2">
              <a:alpha val="50000"/>
            </a:schemeClr>
          </a:solidFill>
          <a:ln w="9525">
            <a:noFill/>
          </a:ln>
        </p:spPr>
        <p:txBody>
          <a:bodyPr wrap="none" anchor="ctr" anchorCtr="0"/>
          <a:p>
            <a:pPr lvl="0" algn="ctr"/>
            <a:endParaRPr lang="en-GB" altLang="x-none" dirty="0"/>
          </a:p>
        </p:txBody>
      </p:sp>
      <p:sp>
        <p:nvSpPr>
          <p:cNvPr id="3075" name="Title 3074"/>
          <p:cNvSpPr>
            <a:spLocks noGrp="1"/>
          </p:cNvSpPr>
          <p:nvPr>
            <p:ph type="ctrTitle"/>
          </p:nvPr>
        </p:nvSpPr>
        <p:spPr>
          <a:xfrm>
            <a:off x="990600" y="1171575"/>
            <a:ext cx="7467600" cy="2105025"/>
          </a:xfrm>
          <a:prstGeom prst="rect">
            <a:avLst/>
          </a:prstGeom>
          <a:noFill/>
          <a:ln w="9525">
            <a:noFill/>
          </a:ln>
        </p:spPr>
        <p:txBody>
          <a:bodyPr anchor="b" anchorCtr="0">
            <a:spAutoFit/>
          </a:bodyPr>
          <a:lstStyle>
            <a:lvl1pPr lvl="0">
              <a:defRPr sz="6600">
                <a:solidFill>
                  <a:srgbClr val="CCFFFF"/>
                </a:solidFill>
              </a:defRPr>
            </a:lvl1pPr>
          </a:lstStyle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3076" name="Subtitle 3075"/>
          <p:cNvSpPr>
            <a:spLocks noGrp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marL="0" lvl="0" indent="0" algn="ctr"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 sz="4000">
                <a:solidFill>
                  <a:srgbClr val="CCECFF"/>
                </a:solidFill>
              </a:defRPr>
            </a:lvl1pPr>
            <a:lvl2pPr marL="457200" lvl="1" indent="0" algn="ctr">
              <a:buClr>
                <a:schemeClr val="tx2"/>
              </a:buClr>
              <a:buSzPct val="70000"/>
              <a:buFont typeface="Wingdings" panose="05000000000000000000" pitchFamily="2" charset="2"/>
              <a:buNone/>
              <a:defRPr sz="4000">
                <a:solidFill>
                  <a:srgbClr val="CCECFF"/>
                </a:solidFill>
              </a:defRPr>
            </a:lvl2pPr>
            <a:lvl3pPr marL="914400" lvl="2" indent="0" algn="ctr"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 sz="4000">
                <a:solidFill>
                  <a:srgbClr val="CCECFF"/>
                </a:solidFill>
              </a:defRPr>
            </a:lvl3pPr>
            <a:lvl4pPr marL="1371600" lvl="3" indent="0" algn="ctr">
              <a:buClrTx/>
              <a:buSzTx/>
              <a:buFontTx/>
              <a:buNone/>
              <a:defRPr sz="4000">
                <a:solidFill>
                  <a:srgbClr val="CCECFF"/>
                </a:solidFill>
              </a:defRPr>
            </a:lvl4pPr>
            <a:lvl5pPr marL="1828800" lvl="4" indent="0" algn="ctr">
              <a:buClr>
                <a:schemeClr val="tx2"/>
              </a:buClr>
              <a:buSzPct val="55000"/>
              <a:buFont typeface="Wingdings" panose="05000000000000000000" pitchFamily="2" charset="2"/>
              <a:buNone/>
              <a:defRPr sz="4000">
                <a:solidFill>
                  <a:srgbClr val="CCECFF"/>
                </a:solidFill>
              </a:defRPr>
            </a:lvl5pPr>
          </a:lstStyle>
          <a:p>
            <a:pPr lvl="0"/>
            <a:r>
              <a:rPr dirty="0"/>
              <a:t>Click to edit Master subtitle style</a:t>
            </a:r>
            <a:endParaRPr dirty="0"/>
          </a:p>
        </p:txBody>
      </p:sp>
      <p:sp>
        <p:nvSpPr>
          <p:cNvPr id="3077" name="Date Placeholder 3076"/>
          <p:cNvSpPr>
            <a:spLocks noGrp="1"/>
          </p:cNvSpPr>
          <p:nvPr>
            <p:ph type="dt" sz="half" idx="2"/>
          </p:nvPr>
        </p:nvSpPr>
        <p:spPr>
          <a:xfrm>
            <a:off x="838200" y="6248400"/>
            <a:ext cx="17526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>
              <a:defRPr sz="1400">
                <a:solidFill>
                  <a:srgbClr val="CCECFF"/>
                </a:solidFill>
              </a:defRPr>
            </a:lvl1pPr>
          </a:lstStyle>
          <a:p>
            <a:pPr>
              <a:spcBef>
                <a:spcPct val="50000"/>
              </a:spcBef>
            </a:pPr>
            <a:fld id="{BB962C8B-B14F-4D97-AF65-F5344CB8AC3E}" type="datetime1">
              <a:rPr lang="en-US" dirty="0"/>
            </a:fld>
            <a:endParaRPr lang="en-US" dirty="0"/>
          </a:p>
        </p:txBody>
      </p:sp>
      <p:sp>
        <p:nvSpPr>
          <p:cNvPr id="3078" name="Footer Placeholder 3077"/>
          <p:cNvSpPr>
            <a:spLocks noGrp="1"/>
          </p:cNvSpPr>
          <p:nvPr>
            <p:ph type="ftr" sz="quarter" idx="3"/>
          </p:nvPr>
        </p:nvSpPr>
        <p:spPr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ctr">
              <a:defRPr sz="1400">
                <a:solidFill>
                  <a:srgbClr val="CCECFF"/>
                </a:solidFill>
              </a:defRPr>
            </a:lvl1pPr>
          </a:lstStyle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3079" name="Slide Number Placeholder 3078"/>
          <p:cNvSpPr>
            <a:spLocks noGrp="1"/>
          </p:cNvSpPr>
          <p:nvPr>
            <p:ph type="sldNum" sz="quarter" idx="4"/>
          </p:nvPr>
        </p:nvSpPr>
        <p:spPr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r">
              <a:defRPr sz="1400">
                <a:solidFill>
                  <a:srgbClr val="CCECFF"/>
                </a:solidFill>
              </a:defRPr>
            </a:lvl1pPr>
          </a:lstStyle>
          <a:p>
            <a:pPr>
              <a:spcBef>
                <a:spcPct val="50000"/>
              </a:spcBef>
            </a:pPr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3080" name="Rectangle 3079"/>
          <p:cNvSpPr/>
          <p:nvPr/>
        </p:nvSpPr>
        <p:spPr>
          <a:xfrm>
            <a:off x="0" y="3543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</a:ln>
        </p:spPr>
        <p:txBody>
          <a:bodyPr wrap="none" anchor="ctr" anchorCtr="0"/>
          <a:p>
            <a:pPr lvl="0" algn="ctr"/>
            <a:endParaRPr lang="en-GB" altLang="x-none" dirty="0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00800" y="457200"/>
            <a:ext cx="20574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605293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76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24" y="1981200"/>
            <a:ext cx="3808476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Title 2049"/>
          <p:cNvSpPr>
            <a:spLocks noGrp="1"/>
          </p:cNvSpPr>
          <p:nvPr>
            <p:ph type="title"/>
          </p:nvPr>
        </p:nvSpPr>
        <p:spPr>
          <a:xfrm>
            <a:off x="228600" y="4572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2051" name="Text Placeholder 2050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2052" name="Date Placeholder 2051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>
              <a:spcBef>
                <a:spcPct val="50000"/>
              </a:spcBef>
            </a:pPr>
            <a:endParaRPr lang="en-US" dirty="0"/>
          </a:p>
        </p:txBody>
      </p:sp>
      <p:sp>
        <p:nvSpPr>
          <p:cNvPr id="2053" name="Footer Placeholder 2052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>
              <a:spcBef>
                <a:spcPct val="50000"/>
              </a:spcBef>
            </a:pPr>
            <a:endParaRPr lang="en-US" dirty="0"/>
          </a:p>
        </p:txBody>
      </p:sp>
      <p:sp>
        <p:nvSpPr>
          <p:cNvPr id="2054" name="Slide Number Placeholder 2053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>
              <a:spcBef>
                <a:spcPct val="50000"/>
              </a:spcBef>
            </a:pPr>
            <a:fld id="{9A0DB2DC-4C9A-4742-B13C-FB6460FD3503}" type="slidenum">
              <a:rPr lang="en-US" dirty="0"/>
            </a:fld>
            <a:endParaRPr lang="en-US" dirty="0"/>
          </a:p>
        </p:txBody>
      </p:sp>
      <p:sp>
        <p:nvSpPr>
          <p:cNvPr id="2055" name="Rectangle 2054"/>
          <p:cNvSpPr/>
          <p:nvPr/>
        </p:nvSpPr>
        <p:spPr>
          <a:xfrm>
            <a:off x="0" y="1638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</a:ln>
        </p:spPr>
        <p:txBody>
          <a:bodyPr wrap="none" anchor="ctr" anchorCtr="0"/>
          <a:p>
            <a:pPr lvl="0" algn="ctr"/>
            <a:endParaRPr lang="en-GB" altLang="x-non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effectLst>
            <a:outerShdw blurRad="38100" dist="38100" dir="2700000">
              <a:srgbClr val="000000"/>
            </a:outerShdw>
          </a:effectLst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anose="05000000000000000000" pitchFamily="2" charset="2"/>
        <a:buChar char="n"/>
        <a:defRPr sz="32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8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4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SzTx/>
        <a:buFontTx/>
        <a:buChar char="–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9pPr>
    </p:bodyStyle>
    <p:otherStyle>
      <a:lvl1pPr marL="0" lvl="0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Title 27649"/>
          <p:cNvSpPr>
            <a:spLocks noGrp="1"/>
          </p:cNvSpPr>
          <p:nvPr>
            <p:ph type="ctrTitle"/>
          </p:nvPr>
        </p:nvSpPr>
        <p:spPr>
          <a:xfrm>
            <a:off x="990600" y="1355725"/>
            <a:ext cx="7467600" cy="1920875"/>
          </a:xfrm>
          <a:ln/>
        </p:spPr>
        <p:txBody>
          <a:bodyPr anchor="b" anchorCtr="0">
            <a:spAutoFit/>
          </a:bodyPr>
          <a:p>
            <a:pPr algn="ctr" defTabSz="914400">
              <a:buNone/>
            </a:pPr>
            <a:r>
              <a:rPr kern="1200" baseline="0">
                <a:latin typeface="Tahoma" pitchFamily="34" charset="0"/>
              </a:rPr>
              <a:t>Fractions IV</a:t>
            </a:r>
            <a:br>
              <a:rPr kern="1200" baseline="0">
                <a:latin typeface="Tahoma" pitchFamily="34" charset="0"/>
              </a:rPr>
            </a:br>
            <a:r>
              <a:rPr sz="5400" kern="1200" baseline="0">
                <a:latin typeface="Tahoma" pitchFamily="34" charset="0"/>
              </a:rPr>
              <a:t>Equivalent Fractions</a:t>
            </a:r>
            <a:endParaRPr sz="5400" kern="1200" baseline="0">
              <a:latin typeface="Tahoma" pitchFamily="34" charset="0"/>
            </a:endParaRPr>
          </a:p>
        </p:txBody>
      </p:sp>
      <p:sp>
        <p:nvSpPr>
          <p:cNvPr id="27651" name="Subtitle 27650"/>
          <p:cNvSpPr>
            <a:spLocks noGrp="1"/>
          </p:cNvSpPr>
          <p:nvPr>
            <p:ph type="subTitle" idx="1"/>
          </p:nvPr>
        </p:nvSpPr>
        <p:spPr>
          <a:ln/>
        </p:spPr>
        <p:txBody>
          <a:bodyPr anchor="t" anchorCtr="0"/>
          <a:p>
            <a:pPr defTabSz="914400">
              <a:buSzPct val="80000"/>
            </a:pPr>
            <a:r>
              <a:rPr kern="1200" baseline="0">
                <a:latin typeface="Tahoma" pitchFamily="34" charset="0"/>
              </a:rPr>
              <a:t>By Monica Yuskaitis</a:t>
            </a:r>
            <a:endParaRPr kern="1200" baseline="0">
              <a:latin typeface="Tahoma" pitchFamily="34" charset="0"/>
            </a:endParaRPr>
          </a:p>
        </p:txBody>
      </p:sp>
    </p:spTree>
  </p:cSld>
  <p:clrMapOvr>
    <a:masterClrMapping/>
  </p:clrMapOvr>
  <p:transition advTm="716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char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char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char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890" name="Title 37889"/>
          <p:cNvSpPr>
            <a:spLocks noGrp="1"/>
          </p:cNvSpPr>
          <p:nvPr>
            <p:ph type="title"/>
          </p:nvPr>
        </p:nvSpPr>
        <p:spPr>
          <a:xfrm>
            <a:off x="533400" y="381000"/>
            <a:ext cx="8153400" cy="1143000"/>
          </a:xfrm>
          <a:ln/>
        </p:spPr>
        <p:txBody>
          <a:bodyPr anchor="b" anchorCtr="0"/>
          <a:p>
            <a:pPr algn="ctr"/>
            <a:r>
              <a:t>What are the missing numbers?</a:t>
            </a:r>
          </a:p>
        </p:txBody>
      </p:sp>
      <p:sp>
        <p:nvSpPr>
          <p:cNvPr id="37891" name="Rectangle 37890"/>
          <p:cNvSpPr/>
          <p:nvPr/>
        </p:nvSpPr>
        <p:spPr>
          <a:xfrm>
            <a:off x="533400" y="1828800"/>
            <a:ext cx="1905000" cy="18288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7892" name="Rectangle 37891"/>
          <p:cNvSpPr/>
          <p:nvPr/>
        </p:nvSpPr>
        <p:spPr>
          <a:xfrm>
            <a:off x="533400" y="3657600"/>
            <a:ext cx="1905000" cy="18288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7893" name="Rectangle 37892"/>
          <p:cNvSpPr/>
          <p:nvPr/>
        </p:nvSpPr>
        <p:spPr>
          <a:xfrm>
            <a:off x="3657600" y="1828800"/>
            <a:ext cx="1905000" cy="18288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7894" name="Rectangle 37893"/>
          <p:cNvSpPr/>
          <p:nvPr/>
        </p:nvSpPr>
        <p:spPr>
          <a:xfrm>
            <a:off x="3657600" y="3657600"/>
            <a:ext cx="1905000" cy="18288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7895" name="Rectangle 37894"/>
          <p:cNvSpPr/>
          <p:nvPr/>
        </p:nvSpPr>
        <p:spPr>
          <a:xfrm>
            <a:off x="6705600" y="1828800"/>
            <a:ext cx="1905000" cy="18288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7896" name="Rectangle 37895"/>
          <p:cNvSpPr/>
          <p:nvPr/>
        </p:nvSpPr>
        <p:spPr>
          <a:xfrm>
            <a:off x="6705600" y="3657600"/>
            <a:ext cx="1905000" cy="18288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7897" name="Straight Connector 37896"/>
          <p:cNvSpPr/>
          <p:nvPr/>
        </p:nvSpPr>
        <p:spPr>
          <a:xfrm>
            <a:off x="2590800" y="3657600"/>
            <a:ext cx="914400" cy="0"/>
          </a:xfrm>
          <a:prstGeom prst="line">
            <a:avLst/>
          </a:prstGeom>
          <a:ln w="762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7898" name="Straight Connector 37897"/>
          <p:cNvSpPr/>
          <p:nvPr/>
        </p:nvSpPr>
        <p:spPr>
          <a:xfrm>
            <a:off x="5715000" y="3657600"/>
            <a:ext cx="914400" cy="0"/>
          </a:xfrm>
          <a:prstGeom prst="line">
            <a:avLst/>
          </a:prstGeom>
          <a:ln w="762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7899" name="Text Box 37898"/>
          <p:cNvSpPr txBox="1"/>
          <p:nvPr/>
        </p:nvSpPr>
        <p:spPr>
          <a:xfrm>
            <a:off x="1219200" y="5410200"/>
            <a:ext cx="488950" cy="82391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1</a:t>
            </a:r>
            <a:endParaRPr sz="4800"/>
          </a:p>
        </p:txBody>
      </p:sp>
      <p:sp>
        <p:nvSpPr>
          <p:cNvPr id="37900" name="Straight Connector 37899"/>
          <p:cNvSpPr/>
          <p:nvPr/>
        </p:nvSpPr>
        <p:spPr>
          <a:xfrm>
            <a:off x="1066800" y="6096000"/>
            <a:ext cx="762000" cy="15875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7901" name="Text Box 37900"/>
          <p:cNvSpPr txBox="1"/>
          <p:nvPr/>
        </p:nvSpPr>
        <p:spPr>
          <a:xfrm>
            <a:off x="1219200" y="6034088"/>
            <a:ext cx="488950" cy="8239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2</a:t>
            </a:r>
            <a:endParaRPr sz="4800"/>
          </a:p>
        </p:txBody>
      </p:sp>
      <p:sp>
        <p:nvSpPr>
          <p:cNvPr id="37902" name="Straight Connector 37901"/>
          <p:cNvSpPr/>
          <p:nvPr/>
        </p:nvSpPr>
        <p:spPr>
          <a:xfrm>
            <a:off x="3657600" y="2286000"/>
            <a:ext cx="1905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7903" name="Text Box 37902"/>
          <p:cNvSpPr txBox="1"/>
          <p:nvPr/>
        </p:nvSpPr>
        <p:spPr>
          <a:xfrm>
            <a:off x="4419600" y="5410200"/>
            <a:ext cx="488950" cy="82391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4</a:t>
            </a:r>
            <a:endParaRPr sz="4800"/>
          </a:p>
        </p:txBody>
      </p:sp>
      <p:sp>
        <p:nvSpPr>
          <p:cNvPr id="37904" name="Straight Connector 37903"/>
          <p:cNvSpPr/>
          <p:nvPr/>
        </p:nvSpPr>
        <p:spPr>
          <a:xfrm>
            <a:off x="4267200" y="6096000"/>
            <a:ext cx="762000" cy="15875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7905" name="Text Box 37904"/>
          <p:cNvSpPr txBox="1"/>
          <p:nvPr/>
        </p:nvSpPr>
        <p:spPr>
          <a:xfrm>
            <a:off x="4419600" y="6034088"/>
            <a:ext cx="488950" cy="8239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8</a:t>
            </a:r>
            <a:endParaRPr sz="4800"/>
          </a:p>
        </p:txBody>
      </p:sp>
      <p:sp>
        <p:nvSpPr>
          <p:cNvPr id="37906" name="Straight Connector 37905"/>
          <p:cNvSpPr/>
          <p:nvPr/>
        </p:nvSpPr>
        <p:spPr>
          <a:xfrm>
            <a:off x="3657600" y="4572000"/>
            <a:ext cx="1905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7907" name="Straight Connector 37906"/>
          <p:cNvSpPr/>
          <p:nvPr/>
        </p:nvSpPr>
        <p:spPr>
          <a:xfrm>
            <a:off x="3657600" y="3200400"/>
            <a:ext cx="1905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7908" name="Straight Connector 37907"/>
          <p:cNvSpPr/>
          <p:nvPr/>
        </p:nvSpPr>
        <p:spPr>
          <a:xfrm>
            <a:off x="3657600" y="2743200"/>
            <a:ext cx="1905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7909" name="Straight Connector 37908"/>
          <p:cNvSpPr/>
          <p:nvPr/>
        </p:nvSpPr>
        <p:spPr>
          <a:xfrm>
            <a:off x="3657600" y="4114800"/>
            <a:ext cx="1905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7910" name="Straight Connector 37909"/>
          <p:cNvSpPr/>
          <p:nvPr/>
        </p:nvSpPr>
        <p:spPr>
          <a:xfrm>
            <a:off x="3657600" y="5029200"/>
            <a:ext cx="1905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7911" name="Text Box 37910"/>
          <p:cNvSpPr txBox="1"/>
          <p:nvPr/>
        </p:nvSpPr>
        <p:spPr>
          <a:xfrm>
            <a:off x="7467600" y="5410200"/>
            <a:ext cx="488950" cy="82391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5</a:t>
            </a:r>
            <a:endParaRPr sz="4800"/>
          </a:p>
        </p:txBody>
      </p:sp>
      <p:sp>
        <p:nvSpPr>
          <p:cNvPr id="37912" name="Straight Connector 37911"/>
          <p:cNvSpPr/>
          <p:nvPr/>
        </p:nvSpPr>
        <p:spPr>
          <a:xfrm>
            <a:off x="7315200" y="6096000"/>
            <a:ext cx="762000" cy="15875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7913" name="Text Box 37912"/>
          <p:cNvSpPr txBox="1"/>
          <p:nvPr/>
        </p:nvSpPr>
        <p:spPr>
          <a:xfrm>
            <a:off x="7239000" y="6034088"/>
            <a:ext cx="793750" cy="8239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10</a:t>
            </a:r>
            <a:endParaRPr sz="4800"/>
          </a:p>
        </p:txBody>
      </p:sp>
      <p:sp>
        <p:nvSpPr>
          <p:cNvPr id="37914" name="Straight Connector 37913"/>
          <p:cNvSpPr/>
          <p:nvPr/>
        </p:nvSpPr>
        <p:spPr>
          <a:xfrm>
            <a:off x="6705600" y="2209800"/>
            <a:ext cx="1905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7915" name="Straight Connector 37914"/>
          <p:cNvSpPr/>
          <p:nvPr/>
        </p:nvSpPr>
        <p:spPr>
          <a:xfrm>
            <a:off x="6705600" y="2590800"/>
            <a:ext cx="1905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7916" name="Straight Connector 37915"/>
          <p:cNvSpPr/>
          <p:nvPr/>
        </p:nvSpPr>
        <p:spPr>
          <a:xfrm>
            <a:off x="6705600" y="2971800"/>
            <a:ext cx="1905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7917" name="Straight Connector 37916"/>
          <p:cNvSpPr/>
          <p:nvPr/>
        </p:nvSpPr>
        <p:spPr>
          <a:xfrm>
            <a:off x="6705600" y="4038600"/>
            <a:ext cx="1905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7918" name="Straight Connector 37917"/>
          <p:cNvSpPr/>
          <p:nvPr/>
        </p:nvSpPr>
        <p:spPr>
          <a:xfrm>
            <a:off x="6705600" y="4419600"/>
            <a:ext cx="1905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7919" name="Straight Connector 37918"/>
          <p:cNvSpPr/>
          <p:nvPr/>
        </p:nvSpPr>
        <p:spPr>
          <a:xfrm>
            <a:off x="6705600" y="4800600"/>
            <a:ext cx="1905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7920" name="Straight Connector 37919"/>
          <p:cNvSpPr/>
          <p:nvPr/>
        </p:nvSpPr>
        <p:spPr>
          <a:xfrm>
            <a:off x="6705600" y="5181600"/>
            <a:ext cx="1905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7921" name="Straight Connector 37920"/>
          <p:cNvSpPr/>
          <p:nvPr/>
        </p:nvSpPr>
        <p:spPr>
          <a:xfrm>
            <a:off x="6705600" y="3352800"/>
            <a:ext cx="1905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7922" name="Text Box 37921"/>
          <p:cNvSpPr txBox="1"/>
          <p:nvPr/>
        </p:nvSpPr>
        <p:spPr>
          <a:xfrm>
            <a:off x="2743200" y="54864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=</a:t>
            </a:r>
            <a:endParaRPr sz="6000"/>
          </a:p>
        </p:txBody>
      </p:sp>
      <p:sp>
        <p:nvSpPr>
          <p:cNvPr id="37923" name="Text Box 37922"/>
          <p:cNvSpPr txBox="1"/>
          <p:nvPr/>
        </p:nvSpPr>
        <p:spPr>
          <a:xfrm>
            <a:off x="5867400" y="54102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=</a:t>
            </a:r>
            <a:endParaRPr sz="6000"/>
          </a:p>
        </p:txBody>
      </p:sp>
    </p:spTree>
  </p:cSld>
  <p:clrMapOvr>
    <a:masterClrMapping/>
  </p:clrMapOvr>
  <p:transition advTm="908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05" grpId="0"/>
      <p:bldP spid="379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8914" name="Title 38913"/>
          <p:cNvSpPr>
            <a:spLocks noGrp="1"/>
          </p:cNvSpPr>
          <p:nvPr>
            <p:ph type="title"/>
          </p:nvPr>
        </p:nvSpPr>
        <p:spPr>
          <a:xfrm>
            <a:off x="533400" y="381000"/>
            <a:ext cx="8305800" cy="1143000"/>
          </a:xfrm>
          <a:ln/>
        </p:spPr>
        <p:txBody>
          <a:bodyPr anchor="b" anchorCtr="0"/>
          <a:p>
            <a:pPr algn="ctr"/>
            <a:r>
              <a:t>What are the missing numbers?</a:t>
            </a:r>
          </a:p>
        </p:txBody>
      </p:sp>
      <p:sp>
        <p:nvSpPr>
          <p:cNvPr id="38915" name="Straight Connector 38914"/>
          <p:cNvSpPr/>
          <p:nvPr/>
        </p:nvSpPr>
        <p:spPr>
          <a:xfrm>
            <a:off x="4191000" y="3657600"/>
            <a:ext cx="914400" cy="0"/>
          </a:xfrm>
          <a:prstGeom prst="line">
            <a:avLst/>
          </a:prstGeom>
          <a:ln w="762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8916" name="Text Box 38915"/>
          <p:cNvSpPr txBox="1"/>
          <p:nvPr/>
        </p:nvSpPr>
        <p:spPr>
          <a:xfrm>
            <a:off x="2133600" y="5410200"/>
            <a:ext cx="488950" cy="82391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1</a:t>
            </a:r>
            <a:endParaRPr sz="4800"/>
          </a:p>
        </p:txBody>
      </p:sp>
      <p:sp>
        <p:nvSpPr>
          <p:cNvPr id="38917" name="Straight Connector 38916"/>
          <p:cNvSpPr/>
          <p:nvPr/>
        </p:nvSpPr>
        <p:spPr>
          <a:xfrm>
            <a:off x="1981200" y="6096000"/>
            <a:ext cx="762000" cy="15875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8918" name="Text Box 38917"/>
          <p:cNvSpPr txBox="1"/>
          <p:nvPr/>
        </p:nvSpPr>
        <p:spPr>
          <a:xfrm>
            <a:off x="2133600" y="6034088"/>
            <a:ext cx="488950" cy="8239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2</a:t>
            </a:r>
            <a:endParaRPr sz="4800"/>
          </a:p>
        </p:txBody>
      </p:sp>
      <p:sp>
        <p:nvSpPr>
          <p:cNvPr id="38919" name="Text Box 38918"/>
          <p:cNvSpPr txBox="1"/>
          <p:nvPr/>
        </p:nvSpPr>
        <p:spPr>
          <a:xfrm>
            <a:off x="6858000" y="5410200"/>
            <a:ext cx="488950" cy="82391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4</a:t>
            </a:r>
            <a:endParaRPr sz="4800"/>
          </a:p>
        </p:txBody>
      </p:sp>
      <p:sp>
        <p:nvSpPr>
          <p:cNvPr id="38920" name="Straight Connector 38919"/>
          <p:cNvSpPr/>
          <p:nvPr/>
        </p:nvSpPr>
        <p:spPr>
          <a:xfrm>
            <a:off x="6705600" y="6096000"/>
            <a:ext cx="762000" cy="15875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8921" name="Text Box 38920"/>
          <p:cNvSpPr txBox="1"/>
          <p:nvPr/>
        </p:nvSpPr>
        <p:spPr>
          <a:xfrm>
            <a:off x="6858000" y="6034088"/>
            <a:ext cx="488950" cy="8239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8</a:t>
            </a:r>
            <a:endParaRPr sz="4800"/>
          </a:p>
        </p:txBody>
      </p:sp>
      <p:sp>
        <p:nvSpPr>
          <p:cNvPr id="38922" name="Text Box 38921"/>
          <p:cNvSpPr txBox="1"/>
          <p:nvPr/>
        </p:nvSpPr>
        <p:spPr>
          <a:xfrm>
            <a:off x="4495800" y="54864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=</a:t>
            </a:r>
            <a:endParaRPr sz="6000"/>
          </a:p>
        </p:txBody>
      </p:sp>
      <p:sp>
        <p:nvSpPr>
          <p:cNvPr id="38923" name="Oval 38922"/>
          <p:cNvSpPr/>
          <p:nvPr/>
        </p:nvSpPr>
        <p:spPr>
          <a:xfrm>
            <a:off x="762000" y="2057400"/>
            <a:ext cx="3124200" cy="31242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8924" name="Straight Connector 38923"/>
          <p:cNvSpPr/>
          <p:nvPr/>
        </p:nvSpPr>
        <p:spPr>
          <a:xfrm>
            <a:off x="2362200" y="2057400"/>
            <a:ext cx="1588" cy="31242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8925" name="Freeform 38924"/>
          <p:cNvSpPr/>
          <p:nvPr/>
        </p:nvSpPr>
        <p:spPr>
          <a:xfrm>
            <a:off x="2351088" y="3581400"/>
            <a:ext cx="1535112" cy="1600200"/>
          </a:xfrm>
          <a:custGeom>
            <a:avLst/>
            <a:gdLst/>
            <a:ahLst/>
            <a:cxnLst/>
            <a:pathLst>
              <a:path w="1344" h="1296">
                <a:moveTo>
                  <a:pt x="41" y="0"/>
                </a:moveTo>
                <a:cubicBezTo>
                  <a:pt x="0" y="123"/>
                  <a:pt x="23" y="18"/>
                  <a:pt x="23" y="175"/>
                </a:cubicBezTo>
                <a:cubicBezTo>
                  <a:pt x="23" y="455"/>
                  <a:pt x="0" y="278"/>
                  <a:pt x="0" y="576"/>
                </a:cubicBezTo>
                <a:cubicBezTo>
                  <a:pt x="0" y="736"/>
                  <a:pt x="23" y="420"/>
                  <a:pt x="23" y="876"/>
                </a:cubicBezTo>
                <a:cubicBezTo>
                  <a:pt x="6" y="1016"/>
                  <a:pt x="14" y="1068"/>
                  <a:pt x="23" y="1138"/>
                </a:cubicBezTo>
                <a:cubicBezTo>
                  <a:pt x="26" y="1162"/>
                  <a:pt x="40" y="1246"/>
                  <a:pt x="58" y="1261"/>
                </a:cubicBezTo>
                <a:cubicBezTo>
                  <a:pt x="81" y="1280"/>
                  <a:pt x="187" y="1273"/>
                  <a:pt x="217" y="1278"/>
                </a:cubicBezTo>
                <a:cubicBezTo>
                  <a:pt x="446" y="1226"/>
                  <a:pt x="252" y="1296"/>
                  <a:pt x="323" y="1243"/>
                </a:cubicBezTo>
                <a:cubicBezTo>
                  <a:pt x="375" y="1243"/>
                  <a:pt x="503" y="1212"/>
                  <a:pt x="534" y="1191"/>
                </a:cubicBezTo>
                <a:cubicBezTo>
                  <a:pt x="569" y="1168"/>
                  <a:pt x="604" y="1161"/>
                  <a:pt x="640" y="1138"/>
                </a:cubicBezTo>
                <a:cubicBezTo>
                  <a:pt x="673" y="1116"/>
                  <a:pt x="712" y="1108"/>
                  <a:pt x="745" y="1086"/>
                </a:cubicBezTo>
                <a:cubicBezTo>
                  <a:pt x="757" y="1068"/>
                  <a:pt x="887" y="976"/>
                  <a:pt x="904" y="963"/>
                </a:cubicBezTo>
                <a:cubicBezTo>
                  <a:pt x="918" y="951"/>
                  <a:pt x="817" y="1025"/>
                  <a:pt x="833" y="1016"/>
                </a:cubicBezTo>
                <a:cubicBezTo>
                  <a:pt x="885" y="990"/>
                  <a:pt x="1084" y="715"/>
                  <a:pt x="1133" y="683"/>
                </a:cubicBezTo>
                <a:cubicBezTo>
                  <a:pt x="1145" y="666"/>
                  <a:pt x="1115" y="753"/>
                  <a:pt x="1045" y="806"/>
                </a:cubicBezTo>
                <a:cubicBezTo>
                  <a:pt x="974" y="876"/>
                  <a:pt x="1200" y="591"/>
                  <a:pt x="1221" y="560"/>
                </a:cubicBezTo>
                <a:cubicBezTo>
                  <a:pt x="1344" y="175"/>
                  <a:pt x="1260" y="441"/>
                  <a:pt x="1309" y="298"/>
                </a:cubicBezTo>
                <a:cubicBezTo>
                  <a:pt x="1309" y="158"/>
                  <a:pt x="1344" y="140"/>
                  <a:pt x="1309" y="0"/>
                </a:cubicBezTo>
                <a:cubicBezTo>
                  <a:pt x="816" y="18"/>
                  <a:pt x="1204" y="36"/>
                  <a:pt x="41" y="0"/>
                </a:cubicBezTo>
                <a:close/>
              </a:path>
            </a:pathLst>
          </a:custGeom>
          <a:solidFill>
            <a:schemeClr val="hlink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38926" name="Oval 38925"/>
          <p:cNvSpPr/>
          <p:nvPr/>
        </p:nvSpPr>
        <p:spPr>
          <a:xfrm>
            <a:off x="5486400" y="2133600"/>
            <a:ext cx="3124200" cy="31242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8927" name="Straight Connector 38926"/>
          <p:cNvSpPr/>
          <p:nvPr/>
        </p:nvSpPr>
        <p:spPr>
          <a:xfrm>
            <a:off x="7086600" y="2133600"/>
            <a:ext cx="1588" cy="31242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8928" name="Freeform 38927"/>
          <p:cNvSpPr/>
          <p:nvPr/>
        </p:nvSpPr>
        <p:spPr>
          <a:xfrm rot="-5400000">
            <a:off x="2328863" y="2090738"/>
            <a:ext cx="1600200" cy="1533525"/>
          </a:xfrm>
          <a:custGeom>
            <a:avLst/>
            <a:gdLst/>
            <a:ahLst/>
            <a:cxnLst/>
            <a:pathLst>
              <a:path w="1344" h="1296">
                <a:moveTo>
                  <a:pt x="41" y="0"/>
                </a:moveTo>
                <a:cubicBezTo>
                  <a:pt x="0" y="123"/>
                  <a:pt x="23" y="18"/>
                  <a:pt x="23" y="175"/>
                </a:cubicBezTo>
                <a:cubicBezTo>
                  <a:pt x="23" y="455"/>
                  <a:pt x="0" y="278"/>
                  <a:pt x="0" y="576"/>
                </a:cubicBezTo>
                <a:cubicBezTo>
                  <a:pt x="0" y="736"/>
                  <a:pt x="23" y="420"/>
                  <a:pt x="23" y="876"/>
                </a:cubicBezTo>
                <a:cubicBezTo>
                  <a:pt x="6" y="1016"/>
                  <a:pt x="14" y="1068"/>
                  <a:pt x="23" y="1138"/>
                </a:cubicBezTo>
                <a:cubicBezTo>
                  <a:pt x="26" y="1162"/>
                  <a:pt x="40" y="1246"/>
                  <a:pt x="58" y="1261"/>
                </a:cubicBezTo>
                <a:cubicBezTo>
                  <a:pt x="81" y="1280"/>
                  <a:pt x="187" y="1273"/>
                  <a:pt x="217" y="1278"/>
                </a:cubicBezTo>
                <a:cubicBezTo>
                  <a:pt x="446" y="1226"/>
                  <a:pt x="252" y="1296"/>
                  <a:pt x="323" y="1243"/>
                </a:cubicBezTo>
                <a:cubicBezTo>
                  <a:pt x="375" y="1243"/>
                  <a:pt x="503" y="1212"/>
                  <a:pt x="534" y="1191"/>
                </a:cubicBezTo>
                <a:cubicBezTo>
                  <a:pt x="569" y="1168"/>
                  <a:pt x="604" y="1161"/>
                  <a:pt x="640" y="1138"/>
                </a:cubicBezTo>
                <a:cubicBezTo>
                  <a:pt x="673" y="1116"/>
                  <a:pt x="712" y="1108"/>
                  <a:pt x="745" y="1086"/>
                </a:cubicBezTo>
                <a:cubicBezTo>
                  <a:pt x="757" y="1068"/>
                  <a:pt x="887" y="976"/>
                  <a:pt x="904" y="963"/>
                </a:cubicBezTo>
                <a:cubicBezTo>
                  <a:pt x="918" y="951"/>
                  <a:pt x="817" y="1025"/>
                  <a:pt x="833" y="1016"/>
                </a:cubicBezTo>
                <a:cubicBezTo>
                  <a:pt x="885" y="990"/>
                  <a:pt x="1084" y="715"/>
                  <a:pt x="1133" y="683"/>
                </a:cubicBezTo>
                <a:cubicBezTo>
                  <a:pt x="1145" y="666"/>
                  <a:pt x="1115" y="753"/>
                  <a:pt x="1045" y="806"/>
                </a:cubicBezTo>
                <a:cubicBezTo>
                  <a:pt x="974" y="876"/>
                  <a:pt x="1200" y="591"/>
                  <a:pt x="1221" y="560"/>
                </a:cubicBezTo>
                <a:cubicBezTo>
                  <a:pt x="1344" y="175"/>
                  <a:pt x="1260" y="441"/>
                  <a:pt x="1309" y="298"/>
                </a:cubicBezTo>
                <a:cubicBezTo>
                  <a:pt x="1309" y="158"/>
                  <a:pt x="1344" y="140"/>
                  <a:pt x="1309" y="0"/>
                </a:cubicBezTo>
                <a:cubicBezTo>
                  <a:pt x="816" y="18"/>
                  <a:pt x="1204" y="36"/>
                  <a:pt x="41" y="0"/>
                </a:cubicBezTo>
                <a:close/>
              </a:path>
            </a:pathLst>
          </a:custGeom>
          <a:solidFill>
            <a:schemeClr val="hlink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38929" name="Freeform 38928"/>
          <p:cNvSpPr/>
          <p:nvPr/>
        </p:nvSpPr>
        <p:spPr>
          <a:xfrm>
            <a:off x="7075488" y="3657600"/>
            <a:ext cx="1535112" cy="1600200"/>
          </a:xfrm>
          <a:custGeom>
            <a:avLst/>
            <a:gdLst/>
            <a:ahLst/>
            <a:cxnLst/>
            <a:pathLst>
              <a:path w="1344" h="1296">
                <a:moveTo>
                  <a:pt x="41" y="0"/>
                </a:moveTo>
                <a:cubicBezTo>
                  <a:pt x="0" y="123"/>
                  <a:pt x="23" y="18"/>
                  <a:pt x="23" y="175"/>
                </a:cubicBezTo>
                <a:cubicBezTo>
                  <a:pt x="23" y="455"/>
                  <a:pt x="0" y="278"/>
                  <a:pt x="0" y="576"/>
                </a:cubicBezTo>
                <a:cubicBezTo>
                  <a:pt x="0" y="736"/>
                  <a:pt x="23" y="420"/>
                  <a:pt x="23" y="876"/>
                </a:cubicBezTo>
                <a:cubicBezTo>
                  <a:pt x="6" y="1016"/>
                  <a:pt x="14" y="1068"/>
                  <a:pt x="23" y="1138"/>
                </a:cubicBezTo>
                <a:cubicBezTo>
                  <a:pt x="26" y="1162"/>
                  <a:pt x="40" y="1246"/>
                  <a:pt x="58" y="1261"/>
                </a:cubicBezTo>
                <a:cubicBezTo>
                  <a:pt x="81" y="1280"/>
                  <a:pt x="187" y="1273"/>
                  <a:pt x="217" y="1278"/>
                </a:cubicBezTo>
                <a:cubicBezTo>
                  <a:pt x="446" y="1226"/>
                  <a:pt x="252" y="1296"/>
                  <a:pt x="323" y="1243"/>
                </a:cubicBezTo>
                <a:cubicBezTo>
                  <a:pt x="375" y="1243"/>
                  <a:pt x="503" y="1212"/>
                  <a:pt x="534" y="1191"/>
                </a:cubicBezTo>
                <a:cubicBezTo>
                  <a:pt x="569" y="1168"/>
                  <a:pt x="604" y="1161"/>
                  <a:pt x="640" y="1138"/>
                </a:cubicBezTo>
                <a:cubicBezTo>
                  <a:pt x="673" y="1116"/>
                  <a:pt x="712" y="1108"/>
                  <a:pt x="745" y="1086"/>
                </a:cubicBezTo>
                <a:cubicBezTo>
                  <a:pt x="757" y="1068"/>
                  <a:pt x="887" y="976"/>
                  <a:pt x="904" y="963"/>
                </a:cubicBezTo>
                <a:cubicBezTo>
                  <a:pt x="918" y="951"/>
                  <a:pt x="817" y="1025"/>
                  <a:pt x="833" y="1016"/>
                </a:cubicBezTo>
                <a:cubicBezTo>
                  <a:pt x="885" y="990"/>
                  <a:pt x="1084" y="715"/>
                  <a:pt x="1133" y="683"/>
                </a:cubicBezTo>
                <a:cubicBezTo>
                  <a:pt x="1145" y="666"/>
                  <a:pt x="1115" y="753"/>
                  <a:pt x="1045" y="806"/>
                </a:cubicBezTo>
                <a:cubicBezTo>
                  <a:pt x="974" y="876"/>
                  <a:pt x="1200" y="591"/>
                  <a:pt x="1221" y="560"/>
                </a:cubicBezTo>
                <a:cubicBezTo>
                  <a:pt x="1344" y="175"/>
                  <a:pt x="1260" y="441"/>
                  <a:pt x="1309" y="298"/>
                </a:cubicBezTo>
                <a:cubicBezTo>
                  <a:pt x="1309" y="158"/>
                  <a:pt x="1344" y="140"/>
                  <a:pt x="1309" y="0"/>
                </a:cubicBezTo>
                <a:cubicBezTo>
                  <a:pt x="816" y="18"/>
                  <a:pt x="1204" y="36"/>
                  <a:pt x="41" y="0"/>
                </a:cubicBezTo>
                <a:close/>
              </a:path>
            </a:pathLst>
          </a:custGeom>
          <a:solidFill>
            <a:schemeClr val="hlink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38930" name="Freeform 38929"/>
          <p:cNvSpPr/>
          <p:nvPr/>
        </p:nvSpPr>
        <p:spPr>
          <a:xfrm rot="-5400000">
            <a:off x="7053263" y="2166938"/>
            <a:ext cx="1600200" cy="1533525"/>
          </a:xfrm>
          <a:custGeom>
            <a:avLst/>
            <a:gdLst/>
            <a:ahLst/>
            <a:cxnLst/>
            <a:pathLst>
              <a:path w="1344" h="1296">
                <a:moveTo>
                  <a:pt x="41" y="0"/>
                </a:moveTo>
                <a:cubicBezTo>
                  <a:pt x="0" y="123"/>
                  <a:pt x="23" y="18"/>
                  <a:pt x="23" y="175"/>
                </a:cubicBezTo>
                <a:cubicBezTo>
                  <a:pt x="23" y="455"/>
                  <a:pt x="0" y="278"/>
                  <a:pt x="0" y="576"/>
                </a:cubicBezTo>
                <a:cubicBezTo>
                  <a:pt x="0" y="736"/>
                  <a:pt x="23" y="420"/>
                  <a:pt x="23" y="876"/>
                </a:cubicBezTo>
                <a:cubicBezTo>
                  <a:pt x="6" y="1016"/>
                  <a:pt x="14" y="1068"/>
                  <a:pt x="23" y="1138"/>
                </a:cubicBezTo>
                <a:cubicBezTo>
                  <a:pt x="26" y="1162"/>
                  <a:pt x="40" y="1246"/>
                  <a:pt x="58" y="1261"/>
                </a:cubicBezTo>
                <a:cubicBezTo>
                  <a:pt x="81" y="1280"/>
                  <a:pt x="187" y="1273"/>
                  <a:pt x="217" y="1278"/>
                </a:cubicBezTo>
                <a:cubicBezTo>
                  <a:pt x="446" y="1226"/>
                  <a:pt x="252" y="1296"/>
                  <a:pt x="323" y="1243"/>
                </a:cubicBezTo>
                <a:cubicBezTo>
                  <a:pt x="375" y="1243"/>
                  <a:pt x="503" y="1212"/>
                  <a:pt x="534" y="1191"/>
                </a:cubicBezTo>
                <a:cubicBezTo>
                  <a:pt x="569" y="1168"/>
                  <a:pt x="604" y="1161"/>
                  <a:pt x="640" y="1138"/>
                </a:cubicBezTo>
                <a:cubicBezTo>
                  <a:pt x="673" y="1116"/>
                  <a:pt x="712" y="1108"/>
                  <a:pt x="745" y="1086"/>
                </a:cubicBezTo>
                <a:cubicBezTo>
                  <a:pt x="757" y="1068"/>
                  <a:pt x="887" y="976"/>
                  <a:pt x="904" y="963"/>
                </a:cubicBezTo>
                <a:cubicBezTo>
                  <a:pt x="918" y="951"/>
                  <a:pt x="817" y="1025"/>
                  <a:pt x="833" y="1016"/>
                </a:cubicBezTo>
                <a:cubicBezTo>
                  <a:pt x="885" y="990"/>
                  <a:pt x="1084" y="715"/>
                  <a:pt x="1133" y="683"/>
                </a:cubicBezTo>
                <a:cubicBezTo>
                  <a:pt x="1145" y="666"/>
                  <a:pt x="1115" y="753"/>
                  <a:pt x="1045" y="806"/>
                </a:cubicBezTo>
                <a:cubicBezTo>
                  <a:pt x="974" y="876"/>
                  <a:pt x="1200" y="591"/>
                  <a:pt x="1221" y="560"/>
                </a:cubicBezTo>
                <a:cubicBezTo>
                  <a:pt x="1344" y="175"/>
                  <a:pt x="1260" y="441"/>
                  <a:pt x="1309" y="298"/>
                </a:cubicBezTo>
                <a:cubicBezTo>
                  <a:pt x="1309" y="158"/>
                  <a:pt x="1344" y="140"/>
                  <a:pt x="1309" y="0"/>
                </a:cubicBezTo>
                <a:cubicBezTo>
                  <a:pt x="816" y="18"/>
                  <a:pt x="1204" y="36"/>
                  <a:pt x="41" y="0"/>
                </a:cubicBezTo>
                <a:close/>
              </a:path>
            </a:pathLst>
          </a:custGeom>
          <a:solidFill>
            <a:schemeClr val="hlink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38931" name="Straight Connector 38930"/>
          <p:cNvSpPr/>
          <p:nvPr/>
        </p:nvSpPr>
        <p:spPr>
          <a:xfrm>
            <a:off x="5486400" y="3733800"/>
            <a:ext cx="31242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8932" name="Straight Connector 38931"/>
          <p:cNvSpPr/>
          <p:nvPr/>
        </p:nvSpPr>
        <p:spPr>
          <a:xfrm>
            <a:off x="5867400" y="2667000"/>
            <a:ext cx="2286000" cy="21336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8933" name="Straight Connector 38932"/>
          <p:cNvSpPr/>
          <p:nvPr/>
        </p:nvSpPr>
        <p:spPr>
          <a:xfrm flipV="1">
            <a:off x="6019800" y="2590800"/>
            <a:ext cx="2133600" cy="22860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ransition advTm="742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8" name="Title 39937"/>
          <p:cNvSpPr>
            <a:spLocks noGrp="1"/>
          </p:cNvSpPr>
          <p:nvPr>
            <p:ph type="title"/>
          </p:nvPr>
        </p:nvSpPr>
        <p:spPr>
          <a:xfrm>
            <a:off x="609600" y="381000"/>
            <a:ext cx="8153400" cy="1143000"/>
          </a:xfrm>
          <a:ln/>
        </p:spPr>
        <p:txBody>
          <a:bodyPr anchor="b" anchorCtr="0"/>
          <a:p>
            <a:pPr algn="ctr"/>
            <a:r>
              <a:t>What are the missing numbers?</a:t>
            </a:r>
          </a:p>
        </p:txBody>
      </p:sp>
      <p:sp>
        <p:nvSpPr>
          <p:cNvPr id="39939" name="Straight Connector 39938"/>
          <p:cNvSpPr/>
          <p:nvPr/>
        </p:nvSpPr>
        <p:spPr>
          <a:xfrm>
            <a:off x="4191000" y="3657600"/>
            <a:ext cx="914400" cy="0"/>
          </a:xfrm>
          <a:prstGeom prst="line">
            <a:avLst/>
          </a:prstGeom>
          <a:ln w="762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9940" name="Text Box 39939"/>
          <p:cNvSpPr txBox="1"/>
          <p:nvPr/>
        </p:nvSpPr>
        <p:spPr>
          <a:xfrm>
            <a:off x="2133600" y="5410200"/>
            <a:ext cx="488950" cy="82391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3</a:t>
            </a:r>
            <a:endParaRPr sz="4800"/>
          </a:p>
        </p:txBody>
      </p:sp>
      <p:sp>
        <p:nvSpPr>
          <p:cNvPr id="39941" name="Straight Connector 39940"/>
          <p:cNvSpPr/>
          <p:nvPr/>
        </p:nvSpPr>
        <p:spPr>
          <a:xfrm>
            <a:off x="1981200" y="6096000"/>
            <a:ext cx="762000" cy="15875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9942" name="Text Box 39941"/>
          <p:cNvSpPr txBox="1"/>
          <p:nvPr/>
        </p:nvSpPr>
        <p:spPr>
          <a:xfrm>
            <a:off x="2133600" y="6034088"/>
            <a:ext cx="488950" cy="8239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4</a:t>
            </a:r>
            <a:endParaRPr sz="4800"/>
          </a:p>
        </p:txBody>
      </p:sp>
      <p:sp>
        <p:nvSpPr>
          <p:cNvPr id="39943" name="Text Box 39942"/>
          <p:cNvSpPr txBox="1"/>
          <p:nvPr/>
        </p:nvSpPr>
        <p:spPr>
          <a:xfrm>
            <a:off x="6858000" y="5410200"/>
            <a:ext cx="488950" cy="82391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6</a:t>
            </a:r>
            <a:endParaRPr sz="4800"/>
          </a:p>
        </p:txBody>
      </p:sp>
      <p:sp>
        <p:nvSpPr>
          <p:cNvPr id="39944" name="Straight Connector 39943"/>
          <p:cNvSpPr/>
          <p:nvPr/>
        </p:nvSpPr>
        <p:spPr>
          <a:xfrm>
            <a:off x="6705600" y="6096000"/>
            <a:ext cx="762000" cy="15875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9945" name="Text Box 39944"/>
          <p:cNvSpPr txBox="1"/>
          <p:nvPr/>
        </p:nvSpPr>
        <p:spPr>
          <a:xfrm>
            <a:off x="6858000" y="6034088"/>
            <a:ext cx="488950" cy="8239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8</a:t>
            </a:r>
            <a:endParaRPr sz="4800"/>
          </a:p>
        </p:txBody>
      </p:sp>
      <p:sp>
        <p:nvSpPr>
          <p:cNvPr id="39946" name="Text Box 39945"/>
          <p:cNvSpPr txBox="1"/>
          <p:nvPr/>
        </p:nvSpPr>
        <p:spPr>
          <a:xfrm>
            <a:off x="4495800" y="54864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=</a:t>
            </a:r>
            <a:endParaRPr sz="6000"/>
          </a:p>
        </p:txBody>
      </p:sp>
      <p:sp>
        <p:nvSpPr>
          <p:cNvPr id="39947" name="Oval 39946"/>
          <p:cNvSpPr/>
          <p:nvPr/>
        </p:nvSpPr>
        <p:spPr>
          <a:xfrm>
            <a:off x="762000" y="2057400"/>
            <a:ext cx="3124200" cy="31242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9948" name="Straight Connector 39947"/>
          <p:cNvSpPr/>
          <p:nvPr/>
        </p:nvSpPr>
        <p:spPr>
          <a:xfrm>
            <a:off x="2362200" y="2057400"/>
            <a:ext cx="1588" cy="31242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9949" name="Straight Connector 39948"/>
          <p:cNvSpPr/>
          <p:nvPr/>
        </p:nvSpPr>
        <p:spPr>
          <a:xfrm>
            <a:off x="762000" y="3657600"/>
            <a:ext cx="3124200" cy="1588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9950" name="Freeform 39949"/>
          <p:cNvSpPr/>
          <p:nvPr/>
        </p:nvSpPr>
        <p:spPr>
          <a:xfrm>
            <a:off x="2351088" y="3648075"/>
            <a:ext cx="1535112" cy="1533525"/>
          </a:xfrm>
          <a:custGeom>
            <a:avLst/>
            <a:gdLst/>
            <a:ahLst/>
            <a:cxnLst/>
            <a:pathLst>
              <a:path w="1344" h="1296">
                <a:moveTo>
                  <a:pt x="41" y="0"/>
                </a:moveTo>
                <a:cubicBezTo>
                  <a:pt x="0" y="123"/>
                  <a:pt x="23" y="18"/>
                  <a:pt x="23" y="175"/>
                </a:cubicBezTo>
                <a:cubicBezTo>
                  <a:pt x="23" y="455"/>
                  <a:pt x="0" y="278"/>
                  <a:pt x="0" y="576"/>
                </a:cubicBezTo>
                <a:cubicBezTo>
                  <a:pt x="0" y="736"/>
                  <a:pt x="23" y="420"/>
                  <a:pt x="23" y="876"/>
                </a:cubicBezTo>
                <a:cubicBezTo>
                  <a:pt x="6" y="1016"/>
                  <a:pt x="14" y="1068"/>
                  <a:pt x="23" y="1138"/>
                </a:cubicBezTo>
                <a:cubicBezTo>
                  <a:pt x="26" y="1162"/>
                  <a:pt x="40" y="1246"/>
                  <a:pt x="58" y="1261"/>
                </a:cubicBezTo>
                <a:cubicBezTo>
                  <a:pt x="81" y="1280"/>
                  <a:pt x="187" y="1273"/>
                  <a:pt x="217" y="1278"/>
                </a:cubicBezTo>
                <a:cubicBezTo>
                  <a:pt x="446" y="1226"/>
                  <a:pt x="252" y="1296"/>
                  <a:pt x="323" y="1243"/>
                </a:cubicBezTo>
                <a:cubicBezTo>
                  <a:pt x="375" y="1243"/>
                  <a:pt x="503" y="1212"/>
                  <a:pt x="534" y="1191"/>
                </a:cubicBezTo>
                <a:cubicBezTo>
                  <a:pt x="569" y="1168"/>
                  <a:pt x="604" y="1161"/>
                  <a:pt x="640" y="1138"/>
                </a:cubicBezTo>
                <a:cubicBezTo>
                  <a:pt x="673" y="1116"/>
                  <a:pt x="712" y="1108"/>
                  <a:pt x="745" y="1086"/>
                </a:cubicBezTo>
                <a:cubicBezTo>
                  <a:pt x="757" y="1068"/>
                  <a:pt x="887" y="976"/>
                  <a:pt x="904" y="963"/>
                </a:cubicBezTo>
                <a:cubicBezTo>
                  <a:pt x="918" y="951"/>
                  <a:pt x="817" y="1025"/>
                  <a:pt x="833" y="1016"/>
                </a:cubicBezTo>
                <a:cubicBezTo>
                  <a:pt x="885" y="990"/>
                  <a:pt x="1084" y="715"/>
                  <a:pt x="1133" y="683"/>
                </a:cubicBezTo>
                <a:cubicBezTo>
                  <a:pt x="1145" y="666"/>
                  <a:pt x="1115" y="753"/>
                  <a:pt x="1045" y="806"/>
                </a:cubicBezTo>
                <a:cubicBezTo>
                  <a:pt x="974" y="876"/>
                  <a:pt x="1200" y="591"/>
                  <a:pt x="1221" y="560"/>
                </a:cubicBezTo>
                <a:cubicBezTo>
                  <a:pt x="1344" y="175"/>
                  <a:pt x="1260" y="441"/>
                  <a:pt x="1309" y="298"/>
                </a:cubicBezTo>
                <a:cubicBezTo>
                  <a:pt x="1309" y="158"/>
                  <a:pt x="1344" y="140"/>
                  <a:pt x="1309" y="0"/>
                </a:cubicBezTo>
                <a:cubicBezTo>
                  <a:pt x="816" y="18"/>
                  <a:pt x="1204" y="36"/>
                  <a:pt x="41" y="0"/>
                </a:cubicBezTo>
                <a:close/>
              </a:path>
            </a:pathLst>
          </a:custGeom>
          <a:solidFill>
            <a:schemeClr val="hlink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9951" name="Oval 39950"/>
          <p:cNvSpPr/>
          <p:nvPr/>
        </p:nvSpPr>
        <p:spPr>
          <a:xfrm>
            <a:off x="5486400" y="2133600"/>
            <a:ext cx="3124200" cy="31242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9952" name="Straight Connector 39951"/>
          <p:cNvSpPr/>
          <p:nvPr/>
        </p:nvSpPr>
        <p:spPr>
          <a:xfrm>
            <a:off x="5486400" y="3733800"/>
            <a:ext cx="3124200" cy="1588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9953" name="Freeform 39952"/>
          <p:cNvSpPr/>
          <p:nvPr/>
        </p:nvSpPr>
        <p:spPr>
          <a:xfrm>
            <a:off x="7075488" y="3724275"/>
            <a:ext cx="1535112" cy="1533525"/>
          </a:xfrm>
          <a:custGeom>
            <a:avLst/>
            <a:gdLst/>
            <a:ahLst/>
            <a:cxnLst/>
            <a:pathLst>
              <a:path w="1344" h="1296">
                <a:moveTo>
                  <a:pt x="41" y="0"/>
                </a:moveTo>
                <a:cubicBezTo>
                  <a:pt x="0" y="123"/>
                  <a:pt x="23" y="18"/>
                  <a:pt x="23" y="175"/>
                </a:cubicBezTo>
                <a:cubicBezTo>
                  <a:pt x="23" y="455"/>
                  <a:pt x="0" y="278"/>
                  <a:pt x="0" y="576"/>
                </a:cubicBezTo>
                <a:cubicBezTo>
                  <a:pt x="0" y="736"/>
                  <a:pt x="23" y="420"/>
                  <a:pt x="23" y="876"/>
                </a:cubicBezTo>
                <a:cubicBezTo>
                  <a:pt x="6" y="1016"/>
                  <a:pt x="14" y="1068"/>
                  <a:pt x="23" y="1138"/>
                </a:cubicBezTo>
                <a:cubicBezTo>
                  <a:pt x="26" y="1162"/>
                  <a:pt x="40" y="1246"/>
                  <a:pt x="58" y="1261"/>
                </a:cubicBezTo>
                <a:cubicBezTo>
                  <a:pt x="81" y="1280"/>
                  <a:pt x="187" y="1273"/>
                  <a:pt x="217" y="1278"/>
                </a:cubicBezTo>
                <a:cubicBezTo>
                  <a:pt x="446" y="1226"/>
                  <a:pt x="252" y="1296"/>
                  <a:pt x="323" y="1243"/>
                </a:cubicBezTo>
                <a:cubicBezTo>
                  <a:pt x="375" y="1243"/>
                  <a:pt x="503" y="1212"/>
                  <a:pt x="534" y="1191"/>
                </a:cubicBezTo>
                <a:cubicBezTo>
                  <a:pt x="569" y="1168"/>
                  <a:pt x="604" y="1161"/>
                  <a:pt x="640" y="1138"/>
                </a:cubicBezTo>
                <a:cubicBezTo>
                  <a:pt x="673" y="1116"/>
                  <a:pt x="712" y="1108"/>
                  <a:pt x="745" y="1086"/>
                </a:cubicBezTo>
                <a:cubicBezTo>
                  <a:pt x="757" y="1068"/>
                  <a:pt x="887" y="976"/>
                  <a:pt x="904" y="963"/>
                </a:cubicBezTo>
                <a:cubicBezTo>
                  <a:pt x="918" y="951"/>
                  <a:pt x="817" y="1025"/>
                  <a:pt x="833" y="1016"/>
                </a:cubicBezTo>
                <a:cubicBezTo>
                  <a:pt x="885" y="990"/>
                  <a:pt x="1084" y="715"/>
                  <a:pt x="1133" y="683"/>
                </a:cubicBezTo>
                <a:cubicBezTo>
                  <a:pt x="1145" y="666"/>
                  <a:pt x="1115" y="753"/>
                  <a:pt x="1045" y="806"/>
                </a:cubicBezTo>
                <a:cubicBezTo>
                  <a:pt x="974" y="876"/>
                  <a:pt x="1200" y="591"/>
                  <a:pt x="1221" y="560"/>
                </a:cubicBezTo>
                <a:cubicBezTo>
                  <a:pt x="1344" y="175"/>
                  <a:pt x="1260" y="441"/>
                  <a:pt x="1309" y="298"/>
                </a:cubicBezTo>
                <a:cubicBezTo>
                  <a:pt x="1309" y="158"/>
                  <a:pt x="1344" y="140"/>
                  <a:pt x="1309" y="0"/>
                </a:cubicBezTo>
                <a:cubicBezTo>
                  <a:pt x="816" y="18"/>
                  <a:pt x="1204" y="36"/>
                  <a:pt x="41" y="0"/>
                </a:cubicBezTo>
                <a:close/>
              </a:path>
            </a:pathLst>
          </a:custGeom>
          <a:solidFill>
            <a:schemeClr val="hlink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9954" name="Straight Connector 39953"/>
          <p:cNvSpPr/>
          <p:nvPr/>
        </p:nvSpPr>
        <p:spPr>
          <a:xfrm>
            <a:off x="5943600" y="2590800"/>
            <a:ext cx="1143000" cy="11430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9955" name="Straight Connector 39954"/>
          <p:cNvSpPr/>
          <p:nvPr/>
        </p:nvSpPr>
        <p:spPr>
          <a:xfrm flipH="1">
            <a:off x="7086600" y="2590800"/>
            <a:ext cx="1066800" cy="11430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9956" name="Straight Connector 39955"/>
          <p:cNvSpPr/>
          <p:nvPr/>
        </p:nvSpPr>
        <p:spPr>
          <a:xfrm flipV="1">
            <a:off x="5943600" y="3733800"/>
            <a:ext cx="1143000" cy="10668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9957" name="Straight Connector 39956"/>
          <p:cNvSpPr/>
          <p:nvPr/>
        </p:nvSpPr>
        <p:spPr>
          <a:xfrm>
            <a:off x="7086600" y="3733800"/>
            <a:ext cx="1066800" cy="11430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9958" name="Straight Connector 39957"/>
          <p:cNvSpPr/>
          <p:nvPr/>
        </p:nvSpPr>
        <p:spPr>
          <a:xfrm>
            <a:off x="7086600" y="2133600"/>
            <a:ext cx="1588" cy="31242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ransition advTm="500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2" name="Title 3584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153400" cy="1143000"/>
          </a:xfrm>
          <a:ln/>
        </p:spPr>
        <p:txBody>
          <a:bodyPr anchor="b" anchorCtr="0"/>
          <a:p>
            <a:pPr algn="ctr"/>
            <a:r>
              <a:t>What are the missing numbers?</a:t>
            </a:r>
          </a:p>
        </p:txBody>
      </p:sp>
      <p:sp>
        <p:nvSpPr>
          <p:cNvPr id="35843" name="Straight Connector 35842"/>
          <p:cNvSpPr/>
          <p:nvPr/>
        </p:nvSpPr>
        <p:spPr>
          <a:xfrm>
            <a:off x="4191000" y="3657600"/>
            <a:ext cx="914400" cy="0"/>
          </a:xfrm>
          <a:prstGeom prst="line">
            <a:avLst/>
          </a:prstGeom>
          <a:ln w="762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5844" name="Text Box 35843"/>
          <p:cNvSpPr txBox="1"/>
          <p:nvPr/>
        </p:nvSpPr>
        <p:spPr>
          <a:xfrm>
            <a:off x="2133600" y="5410200"/>
            <a:ext cx="488950" cy="82391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2</a:t>
            </a:r>
            <a:endParaRPr sz="4800"/>
          </a:p>
        </p:txBody>
      </p:sp>
      <p:sp>
        <p:nvSpPr>
          <p:cNvPr id="35845" name="Straight Connector 35844"/>
          <p:cNvSpPr/>
          <p:nvPr/>
        </p:nvSpPr>
        <p:spPr>
          <a:xfrm>
            <a:off x="1981200" y="6096000"/>
            <a:ext cx="762000" cy="15875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5846" name="Text Box 35845"/>
          <p:cNvSpPr txBox="1"/>
          <p:nvPr/>
        </p:nvSpPr>
        <p:spPr>
          <a:xfrm>
            <a:off x="2133600" y="6034088"/>
            <a:ext cx="488950" cy="8239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3</a:t>
            </a:r>
            <a:endParaRPr sz="4800"/>
          </a:p>
        </p:txBody>
      </p:sp>
      <p:sp>
        <p:nvSpPr>
          <p:cNvPr id="35847" name="Text Box 35846"/>
          <p:cNvSpPr txBox="1"/>
          <p:nvPr/>
        </p:nvSpPr>
        <p:spPr>
          <a:xfrm>
            <a:off x="6858000" y="5410200"/>
            <a:ext cx="488950" cy="82391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4</a:t>
            </a:r>
            <a:endParaRPr sz="4800"/>
          </a:p>
        </p:txBody>
      </p:sp>
      <p:sp>
        <p:nvSpPr>
          <p:cNvPr id="35848" name="Straight Connector 35847"/>
          <p:cNvSpPr/>
          <p:nvPr/>
        </p:nvSpPr>
        <p:spPr>
          <a:xfrm>
            <a:off x="6705600" y="6096000"/>
            <a:ext cx="762000" cy="15875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5849" name="Text Box 35848"/>
          <p:cNvSpPr txBox="1"/>
          <p:nvPr/>
        </p:nvSpPr>
        <p:spPr>
          <a:xfrm>
            <a:off x="6858000" y="6034088"/>
            <a:ext cx="488950" cy="8239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6</a:t>
            </a:r>
            <a:endParaRPr sz="4800"/>
          </a:p>
        </p:txBody>
      </p:sp>
      <p:sp>
        <p:nvSpPr>
          <p:cNvPr id="35850" name="Text Box 35849"/>
          <p:cNvSpPr txBox="1"/>
          <p:nvPr/>
        </p:nvSpPr>
        <p:spPr>
          <a:xfrm>
            <a:off x="4495800" y="54864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=</a:t>
            </a:r>
            <a:endParaRPr sz="6000"/>
          </a:p>
        </p:txBody>
      </p:sp>
      <p:sp>
        <p:nvSpPr>
          <p:cNvPr id="35851" name="Oval 35850"/>
          <p:cNvSpPr/>
          <p:nvPr/>
        </p:nvSpPr>
        <p:spPr>
          <a:xfrm>
            <a:off x="762000" y="2057400"/>
            <a:ext cx="3124200" cy="31242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5852" name="Freeform 35851"/>
          <p:cNvSpPr/>
          <p:nvPr/>
        </p:nvSpPr>
        <p:spPr>
          <a:xfrm rot="1766553">
            <a:off x="1887538" y="3881438"/>
            <a:ext cx="1535112" cy="1600200"/>
          </a:xfrm>
          <a:custGeom>
            <a:avLst/>
            <a:gdLst/>
            <a:ahLst/>
            <a:cxnLst/>
            <a:pathLst>
              <a:path w="1344" h="1296">
                <a:moveTo>
                  <a:pt x="41" y="0"/>
                </a:moveTo>
                <a:cubicBezTo>
                  <a:pt x="0" y="123"/>
                  <a:pt x="23" y="18"/>
                  <a:pt x="23" y="175"/>
                </a:cubicBezTo>
                <a:cubicBezTo>
                  <a:pt x="23" y="455"/>
                  <a:pt x="0" y="278"/>
                  <a:pt x="0" y="576"/>
                </a:cubicBezTo>
                <a:cubicBezTo>
                  <a:pt x="0" y="736"/>
                  <a:pt x="23" y="420"/>
                  <a:pt x="23" y="876"/>
                </a:cubicBezTo>
                <a:cubicBezTo>
                  <a:pt x="6" y="1016"/>
                  <a:pt x="14" y="1068"/>
                  <a:pt x="23" y="1138"/>
                </a:cubicBezTo>
                <a:cubicBezTo>
                  <a:pt x="26" y="1162"/>
                  <a:pt x="40" y="1246"/>
                  <a:pt x="58" y="1261"/>
                </a:cubicBezTo>
                <a:cubicBezTo>
                  <a:pt x="81" y="1280"/>
                  <a:pt x="187" y="1273"/>
                  <a:pt x="217" y="1278"/>
                </a:cubicBezTo>
                <a:cubicBezTo>
                  <a:pt x="446" y="1226"/>
                  <a:pt x="252" y="1296"/>
                  <a:pt x="323" y="1243"/>
                </a:cubicBezTo>
                <a:cubicBezTo>
                  <a:pt x="375" y="1243"/>
                  <a:pt x="503" y="1212"/>
                  <a:pt x="534" y="1191"/>
                </a:cubicBezTo>
                <a:cubicBezTo>
                  <a:pt x="569" y="1168"/>
                  <a:pt x="604" y="1161"/>
                  <a:pt x="640" y="1138"/>
                </a:cubicBezTo>
                <a:cubicBezTo>
                  <a:pt x="673" y="1116"/>
                  <a:pt x="712" y="1108"/>
                  <a:pt x="745" y="1086"/>
                </a:cubicBezTo>
                <a:cubicBezTo>
                  <a:pt x="757" y="1068"/>
                  <a:pt x="887" y="976"/>
                  <a:pt x="904" y="963"/>
                </a:cubicBezTo>
                <a:cubicBezTo>
                  <a:pt x="918" y="951"/>
                  <a:pt x="817" y="1025"/>
                  <a:pt x="833" y="1016"/>
                </a:cubicBezTo>
                <a:cubicBezTo>
                  <a:pt x="885" y="990"/>
                  <a:pt x="1084" y="715"/>
                  <a:pt x="1133" y="683"/>
                </a:cubicBezTo>
                <a:cubicBezTo>
                  <a:pt x="1145" y="666"/>
                  <a:pt x="1115" y="753"/>
                  <a:pt x="1045" y="806"/>
                </a:cubicBezTo>
                <a:cubicBezTo>
                  <a:pt x="974" y="876"/>
                  <a:pt x="1200" y="591"/>
                  <a:pt x="1221" y="560"/>
                </a:cubicBezTo>
                <a:cubicBezTo>
                  <a:pt x="1344" y="175"/>
                  <a:pt x="1260" y="441"/>
                  <a:pt x="1309" y="298"/>
                </a:cubicBezTo>
                <a:cubicBezTo>
                  <a:pt x="1309" y="158"/>
                  <a:pt x="1344" y="140"/>
                  <a:pt x="1309" y="0"/>
                </a:cubicBezTo>
                <a:cubicBezTo>
                  <a:pt x="816" y="18"/>
                  <a:pt x="1204" y="36"/>
                  <a:pt x="41" y="0"/>
                </a:cubicBezTo>
                <a:close/>
              </a:path>
            </a:pathLst>
          </a:custGeom>
          <a:solidFill>
            <a:schemeClr val="hlink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35853" name="Freeform 35852"/>
          <p:cNvSpPr/>
          <p:nvPr/>
        </p:nvSpPr>
        <p:spPr>
          <a:xfrm rot="3712173">
            <a:off x="1246188" y="3836988"/>
            <a:ext cx="1535112" cy="1600200"/>
          </a:xfrm>
          <a:custGeom>
            <a:avLst/>
            <a:gdLst/>
            <a:ahLst/>
            <a:cxnLst/>
            <a:pathLst>
              <a:path w="1344" h="1296">
                <a:moveTo>
                  <a:pt x="41" y="0"/>
                </a:moveTo>
                <a:cubicBezTo>
                  <a:pt x="0" y="123"/>
                  <a:pt x="23" y="18"/>
                  <a:pt x="23" y="175"/>
                </a:cubicBezTo>
                <a:cubicBezTo>
                  <a:pt x="23" y="455"/>
                  <a:pt x="0" y="278"/>
                  <a:pt x="0" y="576"/>
                </a:cubicBezTo>
                <a:cubicBezTo>
                  <a:pt x="0" y="736"/>
                  <a:pt x="23" y="420"/>
                  <a:pt x="23" y="876"/>
                </a:cubicBezTo>
                <a:cubicBezTo>
                  <a:pt x="6" y="1016"/>
                  <a:pt x="14" y="1068"/>
                  <a:pt x="23" y="1138"/>
                </a:cubicBezTo>
                <a:cubicBezTo>
                  <a:pt x="26" y="1162"/>
                  <a:pt x="40" y="1246"/>
                  <a:pt x="58" y="1261"/>
                </a:cubicBezTo>
                <a:cubicBezTo>
                  <a:pt x="81" y="1280"/>
                  <a:pt x="187" y="1273"/>
                  <a:pt x="217" y="1278"/>
                </a:cubicBezTo>
                <a:cubicBezTo>
                  <a:pt x="446" y="1226"/>
                  <a:pt x="252" y="1296"/>
                  <a:pt x="323" y="1243"/>
                </a:cubicBezTo>
                <a:cubicBezTo>
                  <a:pt x="375" y="1243"/>
                  <a:pt x="503" y="1212"/>
                  <a:pt x="534" y="1191"/>
                </a:cubicBezTo>
                <a:cubicBezTo>
                  <a:pt x="569" y="1168"/>
                  <a:pt x="604" y="1161"/>
                  <a:pt x="640" y="1138"/>
                </a:cubicBezTo>
                <a:cubicBezTo>
                  <a:pt x="673" y="1116"/>
                  <a:pt x="712" y="1108"/>
                  <a:pt x="745" y="1086"/>
                </a:cubicBezTo>
                <a:cubicBezTo>
                  <a:pt x="757" y="1068"/>
                  <a:pt x="887" y="976"/>
                  <a:pt x="904" y="963"/>
                </a:cubicBezTo>
                <a:cubicBezTo>
                  <a:pt x="918" y="951"/>
                  <a:pt x="817" y="1025"/>
                  <a:pt x="833" y="1016"/>
                </a:cubicBezTo>
                <a:cubicBezTo>
                  <a:pt x="885" y="990"/>
                  <a:pt x="1084" y="715"/>
                  <a:pt x="1133" y="683"/>
                </a:cubicBezTo>
                <a:cubicBezTo>
                  <a:pt x="1145" y="666"/>
                  <a:pt x="1115" y="753"/>
                  <a:pt x="1045" y="806"/>
                </a:cubicBezTo>
                <a:cubicBezTo>
                  <a:pt x="974" y="876"/>
                  <a:pt x="1200" y="591"/>
                  <a:pt x="1221" y="560"/>
                </a:cubicBezTo>
                <a:cubicBezTo>
                  <a:pt x="1344" y="175"/>
                  <a:pt x="1260" y="441"/>
                  <a:pt x="1309" y="298"/>
                </a:cubicBezTo>
                <a:cubicBezTo>
                  <a:pt x="1309" y="158"/>
                  <a:pt x="1344" y="140"/>
                  <a:pt x="1309" y="0"/>
                </a:cubicBezTo>
                <a:cubicBezTo>
                  <a:pt x="816" y="18"/>
                  <a:pt x="1204" y="36"/>
                  <a:pt x="41" y="0"/>
                </a:cubicBezTo>
                <a:close/>
              </a:path>
            </a:pathLst>
          </a:custGeom>
          <a:solidFill>
            <a:schemeClr val="hlink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35854" name="Straight Connector 35853"/>
          <p:cNvSpPr/>
          <p:nvPr/>
        </p:nvSpPr>
        <p:spPr>
          <a:xfrm>
            <a:off x="2362200" y="2057400"/>
            <a:ext cx="0" cy="15240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5855" name="Straight Connector 35854"/>
          <p:cNvSpPr/>
          <p:nvPr/>
        </p:nvSpPr>
        <p:spPr>
          <a:xfrm rot="-3603246">
            <a:off x="3008313" y="3162300"/>
            <a:ext cx="1587" cy="16002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5856" name="Straight Connector 35855"/>
          <p:cNvSpPr/>
          <p:nvPr/>
        </p:nvSpPr>
        <p:spPr>
          <a:xfrm rot="3573313">
            <a:off x="1636713" y="3162300"/>
            <a:ext cx="1587" cy="16002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5857" name="Oval 35856"/>
          <p:cNvSpPr/>
          <p:nvPr/>
        </p:nvSpPr>
        <p:spPr>
          <a:xfrm>
            <a:off x="5334000" y="2057400"/>
            <a:ext cx="3124200" cy="31242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5858" name="Freeform 35857"/>
          <p:cNvSpPr/>
          <p:nvPr/>
        </p:nvSpPr>
        <p:spPr>
          <a:xfrm rot="1766553">
            <a:off x="6459538" y="3881438"/>
            <a:ext cx="1535112" cy="1600200"/>
          </a:xfrm>
          <a:custGeom>
            <a:avLst/>
            <a:gdLst/>
            <a:ahLst/>
            <a:cxnLst/>
            <a:pathLst>
              <a:path w="1344" h="1296">
                <a:moveTo>
                  <a:pt x="41" y="0"/>
                </a:moveTo>
                <a:cubicBezTo>
                  <a:pt x="0" y="123"/>
                  <a:pt x="23" y="18"/>
                  <a:pt x="23" y="175"/>
                </a:cubicBezTo>
                <a:cubicBezTo>
                  <a:pt x="23" y="455"/>
                  <a:pt x="0" y="278"/>
                  <a:pt x="0" y="576"/>
                </a:cubicBezTo>
                <a:cubicBezTo>
                  <a:pt x="0" y="736"/>
                  <a:pt x="23" y="420"/>
                  <a:pt x="23" y="876"/>
                </a:cubicBezTo>
                <a:cubicBezTo>
                  <a:pt x="6" y="1016"/>
                  <a:pt x="14" y="1068"/>
                  <a:pt x="23" y="1138"/>
                </a:cubicBezTo>
                <a:cubicBezTo>
                  <a:pt x="26" y="1162"/>
                  <a:pt x="40" y="1246"/>
                  <a:pt x="58" y="1261"/>
                </a:cubicBezTo>
                <a:cubicBezTo>
                  <a:pt x="81" y="1280"/>
                  <a:pt x="187" y="1273"/>
                  <a:pt x="217" y="1278"/>
                </a:cubicBezTo>
                <a:cubicBezTo>
                  <a:pt x="446" y="1226"/>
                  <a:pt x="252" y="1296"/>
                  <a:pt x="323" y="1243"/>
                </a:cubicBezTo>
                <a:cubicBezTo>
                  <a:pt x="375" y="1243"/>
                  <a:pt x="503" y="1212"/>
                  <a:pt x="534" y="1191"/>
                </a:cubicBezTo>
                <a:cubicBezTo>
                  <a:pt x="569" y="1168"/>
                  <a:pt x="604" y="1161"/>
                  <a:pt x="640" y="1138"/>
                </a:cubicBezTo>
                <a:cubicBezTo>
                  <a:pt x="673" y="1116"/>
                  <a:pt x="712" y="1108"/>
                  <a:pt x="745" y="1086"/>
                </a:cubicBezTo>
                <a:cubicBezTo>
                  <a:pt x="757" y="1068"/>
                  <a:pt x="887" y="976"/>
                  <a:pt x="904" y="963"/>
                </a:cubicBezTo>
                <a:cubicBezTo>
                  <a:pt x="918" y="951"/>
                  <a:pt x="817" y="1025"/>
                  <a:pt x="833" y="1016"/>
                </a:cubicBezTo>
                <a:cubicBezTo>
                  <a:pt x="885" y="990"/>
                  <a:pt x="1084" y="715"/>
                  <a:pt x="1133" y="683"/>
                </a:cubicBezTo>
                <a:cubicBezTo>
                  <a:pt x="1145" y="666"/>
                  <a:pt x="1115" y="753"/>
                  <a:pt x="1045" y="806"/>
                </a:cubicBezTo>
                <a:cubicBezTo>
                  <a:pt x="974" y="876"/>
                  <a:pt x="1200" y="591"/>
                  <a:pt x="1221" y="560"/>
                </a:cubicBezTo>
                <a:cubicBezTo>
                  <a:pt x="1344" y="175"/>
                  <a:pt x="1260" y="441"/>
                  <a:pt x="1309" y="298"/>
                </a:cubicBezTo>
                <a:cubicBezTo>
                  <a:pt x="1309" y="158"/>
                  <a:pt x="1344" y="140"/>
                  <a:pt x="1309" y="0"/>
                </a:cubicBezTo>
                <a:cubicBezTo>
                  <a:pt x="816" y="18"/>
                  <a:pt x="1204" y="36"/>
                  <a:pt x="41" y="0"/>
                </a:cubicBezTo>
                <a:close/>
              </a:path>
            </a:pathLst>
          </a:custGeom>
          <a:solidFill>
            <a:schemeClr val="hlink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35859" name="Freeform 35858"/>
          <p:cNvSpPr/>
          <p:nvPr/>
        </p:nvSpPr>
        <p:spPr>
          <a:xfrm rot="3712173">
            <a:off x="5818188" y="3836988"/>
            <a:ext cx="1535112" cy="1600200"/>
          </a:xfrm>
          <a:custGeom>
            <a:avLst/>
            <a:gdLst/>
            <a:ahLst/>
            <a:cxnLst/>
            <a:pathLst>
              <a:path w="1344" h="1296">
                <a:moveTo>
                  <a:pt x="41" y="0"/>
                </a:moveTo>
                <a:cubicBezTo>
                  <a:pt x="0" y="123"/>
                  <a:pt x="23" y="18"/>
                  <a:pt x="23" y="175"/>
                </a:cubicBezTo>
                <a:cubicBezTo>
                  <a:pt x="23" y="455"/>
                  <a:pt x="0" y="278"/>
                  <a:pt x="0" y="576"/>
                </a:cubicBezTo>
                <a:cubicBezTo>
                  <a:pt x="0" y="736"/>
                  <a:pt x="23" y="420"/>
                  <a:pt x="23" y="876"/>
                </a:cubicBezTo>
                <a:cubicBezTo>
                  <a:pt x="6" y="1016"/>
                  <a:pt x="14" y="1068"/>
                  <a:pt x="23" y="1138"/>
                </a:cubicBezTo>
                <a:cubicBezTo>
                  <a:pt x="26" y="1162"/>
                  <a:pt x="40" y="1246"/>
                  <a:pt x="58" y="1261"/>
                </a:cubicBezTo>
                <a:cubicBezTo>
                  <a:pt x="81" y="1280"/>
                  <a:pt x="187" y="1273"/>
                  <a:pt x="217" y="1278"/>
                </a:cubicBezTo>
                <a:cubicBezTo>
                  <a:pt x="446" y="1226"/>
                  <a:pt x="252" y="1296"/>
                  <a:pt x="323" y="1243"/>
                </a:cubicBezTo>
                <a:cubicBezTo>
                  <a:pt x="375" y="1243"/>
                  <a:pt x="503" y="1212"/>
                  <a:pt x="534" y="1191"/>
                </a:cubicBezTo>
                <a:cubicBezTo>
                  <a:pt x="569" y="1168"/>
                  <a:pt x="604" y="1161"/>
                  <a:pt x="640" y="1138"/>
                </a:cubicBezTo>
                <a:cubicBezTo>
                  <a:pt x="673" y="1116"/>
                  <a:pt x="712" y="1108"/>
                  <a:pt x="745" y="1086"/>
                </a:cubicBezTo>
                <a:cubicBezTo>
                  <a:pt x="757" y="1068"/>
                  <a:pt x="887" y="976"/>
                  <a:pt x="904" y="963"/>
                </a:cubicBezTo>
                <a:cubicBezTo>
                  <a:pt x="918" y="951"/>
                  <a:pt x="817" y="1025"/>
                  <a:pt x="833" y="1016"/>
                </a:cubicBezTo>
                <a:cubicBezTo>
                  <a:pt x="885" y="990"/>
                  <a:pt x="1084" y="715"/>
                  <a:pt x="1133" y="683"/>
                </a:cubicBezTo>
                <a:cubicBezTo>
                  <a:pt x="1145" y="666"/>
                  <a:pt x="1115" y="753"/>
                  <a:pt x="1045" y="806"/>
                </a:cubicBezTo>
                <a:cubicBezTo>
                  <a:pt x="974" y="876"/>
                  <a:pt x="1200" y="591"/>
                  <a:pt x="1221" y="560"/>
                </a:cubicBezTo>
                <a:cubicBezTo>
                  <a:pt x="1344" y="175"/>
                  <a:pt x="1260" y="441"/>
                  <a:pt x="1309" y="298"/>
                </a:cubicBezTo>
                <a:cubicBezTo>
                  <a:pt x="1309" y="158"/>
                  <a:pt x="1344" y="140"/>
                  <a:pt x="1309" y="0"/>
                </a:cubicBezTo>
                <a:cubicBezTo>
                  <a:pt x="816" y="18"/>
                  <a:pt x="1204" y="36"/>
                  <a:pt x="41" y="0"/>
                </a:cubicBezTo>
                <a:close/>
              </a:path>
            </a:pathLst>
          </a:custGeom>
          <a:solidFill>
            <a:schemeClr val="hlink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35860" name="Straight Connector 35859"/>
          <p:cNvSpPr/>
          <p:nvPr/>
        </p:nvSpPr>
        <p:spPr>
          <a:xfrm>
            <a:off x="6934200" y="2057400"/>
            <a:ext cx="0" cy="15240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5861" name="Straight Connector 35860"/>
          <p:cNvSpPr/>
          <p:nvPr/>
        </p:nvSpPr>
        <p:spPr>
          <a:xfrm rot="-3603246">
            <a:off x="7580313" y="3162300"/>
            <a:ext cx="1587" cy="16002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5862" name="Straight Connector 35861"/>
          <p:cNvSpPr/>
          <p:nvPr/>
        </p:nvSpPr>
        <p:spPr>
          <a:xfrm rot="3573313">
            <a:off x="6208713" y="3162300"/>
            <a:ext cx="1587" cy="16002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5863" name="Straight Connector 35862"/>
          <p:cNvSpPr/>
          <p:nvPr/>
        </p:nvSpPr>
        <p:spPr>
          <a:xfrm>
            <a:off x="5562600" y="2819400"/>
            <a:ext cx="1371600" cy="7620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5864" name="Straight Connector 35863"/>
          <p:cNvSpPr/>
          <p:nvPr/>
        </p:nvSpPr>
        <p:spPr>
          <a:xfrm rot="18036998">
            <a:off x="6953250" y="2805113"/>
            <a:ext cx="1266825" cy="706437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5865" name="Straight Connector 35864"/>
          <p:cNvSpPr/>
          <p:nvPr/>
        </p:nvSpPr>
        <p:spPr>
          <a:xfrm>
            <a:off x="6934200" y="3581400"/>
            <a:ext cx="0" cy="16002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ransition advTm="448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2" name="Title 4096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305800" cy="1143000"/>
          </a:xfrm>
          <a:ln/>
        </p:spPr>
        <p:txBody>
          <a:bodyPr anchor="b" anchorCtr="0"/>
          <a:p>
            <a:pPr algn="ctr"/>
            <a:r>
              <a:rPr sz="4800"/>
              <a:t>To Find Equivalent Fractions</a:t>
            </a:r>
            <a:endParaRPr sz="4800"/>
          </a:p>
        </p:txBody>
      </p:sp>
      <p:sp>
        <p:nvSpPr>
          <p:cNvPr id="40963" name="Text Placeholder 4096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r>
              <a:rPr sz="4400"/>
              <a:t>  Multiply the numerator and the denominator by the same number.</a:t>
            </a:r>
            <a:endParaRPr sz="4400"/>
          </a:p>
          <a:p>
            <a:endParaRPr sz="4400"/>
          </a:p>
        </p:txBody>
      </p:sp>
      <p:sp>
        <p:nvSpPr>
          <p:cNvPr id="40964" name="Text Box 40963"/>
          <p:cNvSpPr txBox="1"/>
          <p:nvPr/>
        </p:nvSpPr>
        <p:spPr>
          <a:xfrm>
            <a:off x="2362200" y="41148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1</a:t>
            </a:r>
            <a:endParaRPr sz="6000"/>
          </a:p>
        </p:txBody>
      </p:sp>
      <p:sp>
        <p:nvSpPr>
          <p:cNvPr id="40965" name="Straight Connector 40964"/>
          <p:cNvSpPr/>
          <p:nvPr/>
        </p:nvSpPr>
        <p:spPr>
          <a:xfrm>
            <a:off x="2133600" y="5105400"/>
            <a:ext cx="10668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0966" name="Text Box 40965"/>
          <p:cNvSpPr txBox="1"/>
          <p:nvPr/>
        </p:nvSpPr>
        <p:spPr>
          <a:xfrm>
            <a:off x="2362200" y="50292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3</a:t>
            </a:r>
            <a:endParaRPr sz="6000"/>
          </a:p>
        </p:txBody>
      </p:sp>
      <p:sp>
        <p:nvSpPr>
          <p:cNvPr id="40967" name="Text Box 40966"/>
          <p:cNvSpPr txBox="1"/>
          <p:nvPr/>
        </p:nvSpPr>
        <p:spPr>
          <a:xfrm>
            <a:off x="4419600" y="41148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3</a:t>
            </a:r>
            <a:endParaRPr sz="6000"/>
          </a:p>
        </p:txBody>
      </p:sp>
      <p:sp>
        <p:nvSpPr>
          <p:cNvPr id="40968" name="Straight Connector 40967"/>
          <p:cNvSpPr/>
          <p:nvPr/>
        </p:nvSpPr>
        <p:spPr>
          <a:xfrm>
            <a:off x="4191000" y="5105400"/>
            <a:ext cx="1066800" cy="1588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0969" name="Text Box 40968"/>
          <p:cNvSpPr txBox="1"/>
          <p:nvPr/>
        </p:nvSpPr>
        <p:spPr>
          <a:xfrm>
            <a:off x="4419600" y="50292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3</a:t>
            </a:r>
            <a:endParaRPr sz="6000"/>
          </a:p>
        </p:txBody>
      </p:sp>
      <p:sp>
        <p:nvSpPr>
          <p:cNvPr id="40970" name="Text Box 40969"/>
          <p:cNvSpPr txBox="1"/>
          <p:nvPr/>
        </p:nvSpPr>
        <p:spPr>
          <a:xfrm>
            <a:off x="6248400" y="41148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3</a:t>
            </a:r>
            <a:endParaRPr sz="6000"/>
          </a:p>
        </p:txBody>
      </p:sp>
      <p:sp>
        <p:nvSpPr>
          <p:cNvPr id="40971" name="Straight Connector 40970"/>
          <p:cNvSpPr/>
          <p:nvPr/>
        </p:nvSpPr>
        <p:spPr>
          <a:xfrm>
            <a:off x="6019800" y="5105400"/>
            <a:ext cx="1066800" cy="1588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0972" name="Text Box 40971"/>
          <p:cNvSpPr txBox="1"/>
          <p:nvPr/>
        </p:nvSpPr>
        <p:spPr>
          <a:xfrm>
            <a:off x="6248400" y="50292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9</a:t>
            </a:r>
            <a:endParaRPr sz="6000"/>
          </a:p>
        </p:txBody>
      </p:sp>
      <p:sp>
        <p:nvSpPr>
          <p:cNvPr id="40973" name="Text Box 40972"/>
          <p:cNvSpPr txBox="1"/>
          <p:nvPr/>
        </p:nvSpPr>
        <p:spPr>
          <a:xfrm>
            <a:off x="3429000" y="44958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x</a:t>
            </a:r>
            <a:endParaRPr sz="6000"/>
          </a:p>
        </p:txBody>
      </p:sp>
      <p:sp>
        <p:nvSpPr>
          <p:cNvPr id="40974" name="Text Box 40973"/>
          <p:cNvSpPr txBox="1"/>
          <p:nvPr/>
        </p:nvSpPr>
        <p:spPr>
          <a:xfrm>
            <a:off x="5334000" y="4572000"/>
            <a:ext cx="614363" cy="13716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=</a:t>
            </a:r>
            <a:endParaRPr sz="6000"/>
          </a:p>
          <a:p/>
        </p:txBody>
      </p:sp>
    </p:spTree>
  </p:cSld>
  <p:clrMapOvr>
    <a:masterClrMapping/>
  </p:clrMapOvr>
  <p:transition advTm="1174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7" grpId="0"/>
      <p:bldP spid="40969" grpId="0"/>
      <p:bldP spid="40970" grpId="0"/>
      <p:bldP spid="40972" grpId="0"/>
      <p:bldP spid="40973" grpId="0"/>
      <p:bldP spid="4097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6" name="Title 41985"/>
          <p:cNvSpPr>
            <a:spLocks noGrp="1"/>
          </p:cNvSpPr>
          <p:nvPr>
            <p:ph type="title"/>
          </p:nvPr>
        </p:nvSpPr>
        <p:spPr>
          <a:xfrm>
            <a:off x="533400" y="381000"/>
            <a:ext cx="8305800" cy="1143000"/>
          </a:xfrm>
          <a:ln/>
        </p:spPr>
        <p:txBody>
          <a:bodyPr anchor="b" anchorCtr="0"/>
          <a:p>
            <a:pPr algn="ctr"/>
            <a:r>
              <a:rPr sz="4800"/>
              <a:t>To Find Equivalent Fractions</a:t>
            </a:r>
            <a:endParaRPr sz="4800"/>
          </a:p>
        </p:txBody>
      </p:sp>
      <p:sp>
        <p:nvSpPr>
          <p:cNvPr id="41987" name="Text Placeholder 41986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r>
              <a:rPr sz="4400"/>
              <a:t>  Divide the numerator and the denominator by the same number.</a:t>
            </a:r>
            <a:endParaRPr sz="4400"/>
          </a:p>
          <a:p>
            <a:endParaRPr sz="4400"/>
          </a:p>
        </p:txBody>
      </p:sp>
      <p:sp>
        <p:nvSpPr>
          <p:cNvPr id="41988" name="Text Box 41987"/>
          <p:cNvSpPr txBox="1"/>
          <p:nvPr/>
        </p:nvSpPr>
        <p:spPr>
          <a:xfrm>
            <a:off x="2362200" y="41148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4</a:t>
            </a:r>
            <a:endParaRPr sz="6000"/>
          </a:p>
        </p:txBody>
      </p:sp>
      <p:sp>
        <p:nvSpPr>
          <p:cNvPr id="41989" name="Straight Connector 41988"/>
          <p:cNvSpPr/>
          <p:nvPr/>
        </p:nvSpPr>
        <p:spPr>
          <a:xfrm>
            <a:off x="2133600" y="5105400"/>
            <a:ext cx="10668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990" name="Text Box 41989"/>
          <p:cNvSpPr txBox="1"/>
          <p:nvPr/>
        </p:nvSpPr>
        <p:spPr>
          <a:xfrm>
            <a:off x="2209800" y="5029200"/>
            <a:ext cx="946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12</a:t>
            </a:r>
            <a:endParaRPr sz="6000"/>
          </a:p>
        </p:txBody>
      </p:sp>
      <p:sp>
        <p:nvSpPr>
          <p:cNvPr id="41991" name="Text Box 41990"/>
          <p:cNvSpPr txBox="1"/>
          <p:nvPr/>
        </p:nvSpPr>
        <p:spPr>
          <a:xfrm>
            <a:off x="4419600" y="41148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4</a:t>
            </a:r>
            <a:endParaRPr sz="6000"/>
          </a:p>
        </p:txBody>
      </p:sp>
      <p:sp>
        <p:nvSpPr>
          <p:cNvPr id="41992" name="Straight Connector 41991"/>
          <p:cNvSpPr/>
          <p:nvPr/>
        </p:nvSpPr>
        <p:spPr>
          <a:xfrm>
            <a:off x="4191000" y="5105400"/>
            <a:ext cx="1066800" cy="1588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993" name="Text Box 41992"/>
          <p:cNvSpPr txBox="1"/>
          <p:nvPr/>
        </p:nvSpPr>
        <p:spPr>
          <a:xfrm>
            <a:off x="4419600" y="50292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4</a:t>
            </a:r>
            <a:endParaRPr sz="6000"/>
          </a:p>
        </p:txBody>
      </p:sp>
      <p:sp>
        <p:nvSpPr>
          <p:cNvPr id="41994" name="Text Box 41993"/>
          <p:cNvSpPr txBox="1"/>
          <p:nvPr/>
        </p:nvSpPr>
        <p:spPr>
          <a:xfrm>
            <a:off x="6248400" y="41148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1</a:t>
            </a:r>
            <a:endParaRPr sz="6000"/>
          </a:p>
        </p:txBody>
      </p:sp>
      <p:sp>
        <p:nvSpPr>
          <p:cNvPr id="41995" name="Straight Connector 41994"/>
          <p:cNvSpPr/>
          <p:nvPr/>
        </p:nvSpPr>
        <p:spPr>
          <a:xfrm>
            <a:off x="6019800" y="5105400"/>
            <a:ext cx="1066800" cy="1588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996" name="Text Box 41995"/>
          <p:cNvSpPr txBox="1"/>
          <p:nvPr/>
        </p:nvSpPr>
        <p:spPr>
          <a:xfrm>
            <a:off x="6248400" y="50292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3</a:t>
            </a:r>
            <a:endParaRPr sz="6000"/>
          </a:p>
        </p:txBody>
      </p:sp>
      <p:sp>
        <p:nvSpPr>
          <p:cNvPr id="41997" name="Text Box 41996"/>
          <p:cNvSpPr txBox="1"/>
          <p:nvPr/>
        </p:nvSpPr>
        <p:spPr>
          <a:xfrm>
            <a:off x="3429000" y="4495800"/>
            <a:ext cx="6016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>
                <a:cs typeface="Times New Roman" panose="02020603050405020304" pitchFamily="18" charset="0"/>
              </a:rPr>
              <a:t>÷</a:t>
            </a:r>
            <a:endParaRPr sz="6000"/>
          </a:p>
        </p:txBody>
      </p:sp>
      <p:sp>
        <p:nvSpPr>
          <p:cNvPr id="41998" name="Text Box 41997"/>
          <p:cNvSpPr txBox="1"/>
          <p:nvPr/>
        </p:nvSpPr>
        <p:spPr>
          <a:xfrm>
            <a:off x="5334000" y="4572000"/>
            <a:ext cx="614363" cy="13716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=</a:t>
            </a:r>
            <a:endParaRPr sz="6000"/>
          </a:p>
          <a:p/>
        </p:txBody>
      </p:sp>
    </p:spTree>
  </p:cSld>
  <p:clrMapOvr>
    <a:masterClrMapping/>
  </p:clrMapOvr>
  <p:transition advTm="1425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1" grpId="0"/>
      <p:bldP spid="41993" grpId="0"/>
      <p:bldP spid="41994" grpId="0"/>
      <p:bldP spid="41996" grpId="0"/>
      <p:bldP spid="41997" grpId="0"/>
      <p:bldP spid="4199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010" name="Title 43009"/>
          <p:cNvSpPr>
            <a:spLocks noGrp="1"/>
          </p:cNvSpPr>
          <p:nvPr>
            <p:ph type="ctrTitle"/>
          </p:nvPr>
        </p:nvSpPr>
        <p:spPr>
          <a:xfrm>
            <a:off x="685800" y="1171575"/>
            <a:ext cx="8077200" cy="2105025"/>
          </a:xfrm>
          <a:ln/>
        </p:spPr>
        <p:txBody>
          <a:bodyPr wrap="square" anchor="b" anchorCtr="0">
            <a:spAutoFit/>
          </a:bodyPr>
          <a:p>
            <a:pPr algn="ctr" defTabSz="914400">
              <a:buNone/>
            </a:pPr>
            <a:r>
              <a:rPr kern="1200" baseline="0">
                <a:latin typeface="Tahoma" pitchFamily="34" charset="0"/>
              </a:rPr>
              <a:t>Fractions VI</a:t>
            </a:r>
            <a:br>
              <a:rPr kern="1200" baseline="0">
                <a:latin typeface="Tahoma" pitchFamily="34" charset="0"/>
              </a:rPr>
            </a:br>
            <a:r>
              <a:rPr kern="1200" baseline="0">
                <a:latin typeface="Tahoma" pitchFamily="34" charset="0"/>
              </a:rPr>
              <a:t>Simplifying Fractions</a:t>
            </a:r>
            <a:endParaRPr kern="1200" baseline="0">
              <a:latin typeface="Tahoma" pitchFamily="34" charset="0"/>
            </a:endParaRPr>
          </a:p>
        </p:txBody>
      </p:sp>
    </p:spTree>
  </p:cSld>
  <p:clrMapOvr>
    <a:masterClrMapping/>
  </p:clrMapOvr>
  <p:transition advTm="7056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4034" name="Title 44033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ln/>
        </p:spPr>
        <p:txBody>
          <a:bodyPr anchor="b" anchorCtr="0"/>
          <a:p>
            <a:pPr algn="ctr"/>
            <a:r>
              <a:rPr sz="4800"/>
              <a:t>Factor</a:t>
            </a:r>
            <a:endParaRPr sz="4800"/>
          </a:p>
        </p:txBody>
      </p:sp>
      <p:sp>
        <p:nvSpPr>
          <p:cNvPr id="44035" name="Text Placeholder 44034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2400" cy="1524000"/>
          </a:xfrm>
          <a:ln/>
        </p:spPr>
        <p:txBody>
          <a:bodyPr/>
          <a:p>
            <a:r>
              <a:rPr sz="4400"/>
              <a:t>  A number that divides          evenly into another.</a:t>
            </a:r>
            <a:endParaRPr sz="4400"/>
          </a:p>
        </p:txBody>
      </p:sp>
      <p:sp>
        <p:nvSpPr>
          <p:cNvPr id="44036" name="Text Box 44035"/>
          <p:cNvSpPr txBox="1"/>
          <p:nvPr/>
        </p:nvSpPr>
        <p:spPr>
          <a:xfrm>
            <a:off x="685800" y="4271963"/>
            <a:ext cx="8474075" cy="1431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</a:pPr>
            <a:r>
              <a:rPr sz="4400">
                <a:effectLst>
                  <a:outerShdw blurRad="38100" dist="38100" dir="2700000">
                    <a:srgbClr val="000000"/>
                  </a:outerShdw>
                </a:effectLst>
                <a:latin typeface="Tahoma" pitchFamily="34" charset="0"/>
              </a:rPr>
              <a:t>  Factors of 24 are 1,2, 3, 4, 6,  8, 12 and 24. </a:t>
            </a:r>
          </a:p>
        </p:txBody>
      </p:sp>
    </p:spTree>
  </p:cSld>
  <p:clrMapOvr>
    <a:masterClrMapping/>
  </p:clrMapOvr>
  <p:transition advTm="1632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charRg st="0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44035">
                                            <p:txEl>
                                              <p:charRg st="0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44035">
                                            <p:txEl>
                                              <p:charRg st="0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  <p:bldP spid="4403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5058" name="Title 45057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ln/>
        </p:spPr>
        <p:txBody>
          <a:bodyPr anchor="b" anchorCtr="0"/>
          <a:p>
            <a:pPr algn="ctr"/>
            <a:r>
              <a:rPr sz="4800"/>
              <a:t>What are the factors of 9?</a:t>
            </a:r>
            <a:endParaRPr sz="4800"/>
          </a:p>
        </p:txBody>
      </p:sp>
      <p:sp>
        <p:nvSpPr>
          <p:cNvPr id="45059" name="Text Box 45058"/>
          <p:cNvSpPr txBox="1"/>
          <p:nvPr/>
        </p:nvSpPr>
        <p:spPr>
          <a:xfrm>
            <a:off x="381000" y="2133600"/>
            <a:ext cx="8474075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</a:pPr>
            <a:r>
              <a:rPr sz="4400">
                <a:effectLst>
                  <a:outerShdw blurRad="38100" dist="38100" dir="2700000">
                    <a:srgbClr val="000000"/>
                  </a:outerShdw>
                </a:effectLst>
                <a:latin typeface="Tahoma" pitchFamily="34" charset="0"/>
              </a:rPr>
              <a:t>  Factors of 9 are 1, 3 and 9.</a:t>
            </a:r>
          </a:p>
        </p:txBody>
      </p:sp>
    </p:spTree>
  </p:cSld>
  <p:clrMapOvr>
    <a:masterClrMapping/>
  </p:clrMapOvr>
  <p:transition advTm="1092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6082" name="Title 4608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ln/>
        </p:spPr>
        <p:txBody>
          <a:bodyPr anchor="b" anchorCtr="0"/>
          <a:p>
            <a:pPr algn="ctr"/>
            <a:r>
              <a:rPr sz="4800"/>
              <a:t>What are the factors of 10?</a:t>
            </a:r>
            <a:endParaRPr sz="4800"/>
          </a:p>
        </p:txBody>
      </p:sp>
      <p:sp>
        <p:nvSpPr>
          <p:cNvPr id="46083" name="Text Box 46082"/>
          <p:cNvSpPr txBox="1"/>
          <p:nvPr/>
        </p:nvSpPr>
        <p:spPr>
          <a:xfrm>
            <a:off x="381000" y="2133600"/>
            <a:ext cx="8474075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</a:pPr>
            <a:r>
              <a:rPr sz="4400">
                <a:effectLst>
                  <a:outerShdw blurRad="38100" dist="38100" dir="2700000">
                    <a:srgbClr val="000000"/>
                  </a:outerShdw>
                </a:effectLst>
                <a:latin typeface="Tahoma" pitchFamily="34" charset="0"/>
              </a:rPr>
              <a:t>  Factors of 10 are 1, 5 and 10.</a:t>
            </a:r>
          </a:p>
        </p:txBody>
      </p:sp>
    </p:spTree>
  </p:cSld>
  <p:clrMapOvr>
    <a:masterClrMapping/>
  </p:clrMapOvr>
  <p:transition advTm="1139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Title 28673"/>
          <p:cNvSpPr>
            <a:spLocks noGrp="1"/>
          </p:cNvSpPr>
          <p:nvPr>
            <p:ph type="title"/>
          </p:nvPr>
        </p:nvSpPr>
        <p:spPr>
          <a:xfrm>
            <a:off x="762000" y="457200"/>
            <a:ext cx="7772400" cy="1143000"/>
          </a:xfrm>
          <a:ln/>
        </p:spPr>
        <p:txBody>
          <a:bodyPr anchor="b" anchorCtr="0"/>
          <a:p>
            <a:pPr algn="ctr"/>
            <a:r>
              <a:rPr sz="4800"/>
              <a:t>Equivalent Fractions</a:t>
            </a:r>
            <a:endParaRPr sz="4800"/>
          </a:p>
        </p:txBody>
      </p:sp>
      <p:sp>
        <p:nvSpPr>
          <p:cNvPr id="28675" name="Text Placeholder 28674"/>
          <p:cNvSpPr>
            <a:spLocks noGrp="1"/>
          </p:cNvSpPr>
          <p:nvPr>
            <p:ph type="body" idx="1"/>
          </p:nvPr>
        </p:nvSpPr>
        <p:spPr>
          <a:xfrm>
            <a:off x="0" y="1981200"/>
            <a:ext cx="9144000" cy="4876800"/>
          </a:xfrm>
          <a:ln/>
        </p:spPr>
        <p:txBody>
          <a:bodyPr/>
          <a:p>
            <a:r>
              <a:rPr sz="4400"/>
              <a:t>  Name the same amount but have different numerators and denominators.</a:t>
            </a:r>
            <a:endParaRPr sz="4400"/>
          </a:p>
        </p:txBody>
      </p:sp>
      <p:sp>
        <p:nvSpPr>
          <p:cNvPr id="28676" name="Text Box 28675"/>
          <p:cNvSpPr txBox="1"/>
          <p:nvPr/>
        </p:nvSpPr>
        <p:spPr>
          <a:xfrm>
            <a:off x="3505200" y="41910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1</a:t>
            </a:r>
            <a:endParaRPr sz="6000"/>
          </a:p>
        </p:txBody>
      </p:sp>
      <p:sp>
        <p:nvSpPr>
          <p:cNvPr id="28677" name="Straight Connector 28676"/>
          <p:cNvSpPr/>
          <p:nvPr/>
        </p:nvSpPr>
        <p:spPr>
          <a:xfrm>
            <a:off x="3276600" y="5181600"/>
            <a:ext cx="10668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678" name="Text Box 28677"/>
          <p:cNvSpPr txBox="1"/>
          <p:nvPr/>
        </p:nvSpPr>
        <p:spPr>
          <a:xfrm>
            <a:off x="3505200" y="51054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2</a:t>
            </a:r>
            <a:endParaRPr sz="6000"/>
          </a:p>
        </p:txBody>
      </p:sp>
      <p:sp>
        <p:nvSpPr>
          <p:cNvPr id="28679" name="Text Box 28678"/>
          <p:cNvSpPr txBox="1"/>
          <p:nvPr/>
        </p:nvSpPr>
        <p:spPr>
          <a:xfrm>
            <a:off x="4648200" y="45720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=</a:t>
            </a:r>
            <a:endParaRPr sz="6000"/>
          </a:p>
        </p:txBody>
      </p:sp>
      <p:sp>
        <p:nvSpPr>
          <p:cNvPr id="28680" name="Text Box 28679"/>
          <p:cNvSpPr txBox="1"/>
          <p:nvPr/>
        </p:nvSpPr>
        <p:spPr>
          <a:xfrm>
            <a:off x="5241925" y="4765675"/>
            <a:ext cx="1841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endParaRPr lang="en-GB" altLang="x-none"/>
          </a:p>
        </p:txBody>
      </p:sp>
      <p:sp>
        <p:nvSpPr>
          <p:cNvPr id="28681" name="Text Box 28680"/>
          <p:cNvSpPr txBox="1"/>
          <p:nvPr/>
        </p:nvSpPr>
        <p:spPr>
          <a:xfrm>
            <a:off x="5791200" y="41910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2</a:t>
            </a:r>
            <a:endParaRPr sz="6000"/>
          </a:p>
        </p:txBody>
      </p:sp>
      <p:sp>
        <p:nvSpPr>
          <p:cNvPr id="28682" name="Straight Connector 28681"/>
          <p:cNvSpPr/>
          <p:nvPr/>
        </p:nvSpPr>
        <p:spPr>
          <a:xfrm>
            <a:off x="5562600" y="5181600"/>
            <a:ext cx="10668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683" name="Text Box 28682"/>
          <p:cNvSpPr txBox="1"/>
          <p:nvPr/>
        </p:nvSpPr>
        <p:spPr>
          <a:xfrm>
            <a:off x="5791200" y="51054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4</a:t>
            </a:r>
            <a:endParaRPr sz="6000"/>
          </a:p>
        </p:txBody>
      </p:sp>
      <p:sp>
        <p:nvSpPr>
          <p:cNvPr id="28684" name="Oval 28683"/>
          <p:cNvSpPr/>
          <p:nvPr/>
        </p:nvSpPr>
        <p:spPr>
          <a:xfrm>
            <a:off x="914400" y="4267200"/>
            <a:ext cx="1981200" cy="19050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endParaRPr lang="en-GB" altLang="x-none"/>
          </a:p>
        </p:txBody>
      </p:sp>
      <p:sp>
        <p:nvSpPr>
          <p:cNvPr id="28685" name="Oval 28684"/>
          <p:cNvSpPr/>
          <p:nvPr/>
        </p:nvSpPr>
        <p:spPr>
          <a:xfrm>
            <a:off x="7010400" y="4343400"/>
            <a:ext cx="1828800" cy="19050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8686" name="Straight Connector 28685"/>
          <p:cNvSpPr/>
          <p:nvPr/>
        </p:nvSpPr>
        <p:spPr>
          <a:xfrm>
            <a:off x="1905000" y="4267200"/>
            <a:ext cx="0" cy="19050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687" name="Straight Connector 28686"/>
          <p:cNvSpPr/>
          <p:nvPr/>
        </p:nvSpPr>
        <p:spPr>
          <a:xfrm>
            <a:off x="7924800" y="4343400"/>
            <a:ext cx="0" cy="19050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692" name="Text Box 28691"/>
          <p:cNvSpPr txBox="1"/>
          <p:nvPr/>
        </p:nvSpPr>
        <p:spPr>
          <a:xfrm>
            <a:off x="4556125" y="5603875"/>
            <a:ext cx="1841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endParaRPr lang="en-GB" altLang="x-none"/>
          </a:p>
        </p:txBody>
      </p:sp>
      <p:sp>
        <p:nvSpPr>
          <p:cNvPr id="28693" name="Text Box 28692"/>
          <p:cNvSpPr txBox="1"/>
          <p:nvPr/>
        </p:nvSpPr>
        <p:spPr>
          <a:xfrm>
            <a:off x="1295400" y="4495800"/>
            <a:ext cx="438150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000">
                <a:solidFill>
                  <a:schemeClr val="bg2"/>
                </a:solidFill>
              </a:rPr>
              <a:t>1</a:t>
            </a:r>
            <a:endParaRPr sz="4000">
              <a:solidFill>
                <a:schemeClr val="bg2"/>
              </a:solidFill>
            </a:endParaRPr>
          </a:p>
        </p:txBody>
      </p:sp>
      <p:sp>
        <p:nvSpPr>
          <p:cNvPr id="28694" name="Straight Connector 28693"/>
          <p:cNvSpPr/>
          <p:nvPr/>
        </p:nvSpPr>
        <p:spPr>
          <a:xfrm>
            <a:off x="1219200" y="5181600"/>
            <a:ext cx="533400" cy="0"/>
          </a:xfrm>
          <a:prstGeom prst="line">
            <a:avLst/>
          </a:prstGeom>
          <a:ln w="57150" cap="flat" cmpd="sng">
            <a:solidFill>
              <a:schemeClr val="bg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695" name="Text Box 28694"/>
          <p:cNvSpPr txBox="1"/>
          <p:nvPr/>
        </p:nvSpPr>
        <p:spPr>
          <a:xfrm>
            <a:off x="1295400" y="5181600"/>
            <a:ext cx="438150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000">
                <a:solidFill>
                  <a:schemeClr val="bg2"/>
                </a:solidFill>
              </a:rPr>
              <a:t>2</a:t>
            </a:r>
            <a:endParaRPr sz="4000">
              <a:solidFill>
                <a:schemeClr val="bg2"/>
              </a:solidFill>
            </a:endParaRPr>
          </a:p>
        </p:txBody>
      </p:sp>
      <p:sp>
        <p:nvSpPr>
          <p:cNvPr id="28696" name="Straight Connector 28695"/>
          <p:cNvSpPr/>
          <p:nvPr/>
        </p:nvSpPr>
        <p:spPr>
          <a:xfrm>
            <a:off x="7010400" y="5334000"/>
            <a:ext cx="9144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697" name="Text Box 28696"/>
          <p:cNvSpPr txBox="1"/>
          <p:nvPr/>
        </p:nvSpPr>
        <p:spPr>
          <a:xfrm>
            <a:off x="7391400" y="4267200"/>
            <a:ext cx="438150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000">
                <a:solidFill>
                  <a:schemeClr val="bg2"/>
                </a:solidFill>
              </a:rPr>
              <a:t>1</a:t>
            </a:r>
            <a:endParaRPr sz="4000">
              <a:solidFill>
                <a:schemeClr val="bg2"/>
              </a:solidFill>
            </a:endParaRPr>
          </a:p>
        </p:txBody>
      </p:sp>
      <p:sp>
        <p:nvSpPr>
          <p:cNvPr id="28698" name="Straight Connector 28697"/>
          <p:cNvSpPr/>
          <p:nvPr/>
        </p:nvSpPr>
        <p:spPr>
          <a:xfrm>
            <a:off x="7315200" y="4876800"/>
            <a:ext cx="533400" cy="0"/>
          </a:xfrm>
          <a:prstGeom prst="line">
            <a:avLst/>
          </a:prstGeom>
          <a:ln w="57150" cap="flat" cmpd="sng">
            <a:solidFill>
              <a:schemeClr val="bg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699" name="Text Box 28698"/>
          <p:cNvSpPr txBox="1"/>
          <p:nvPr/>
        </p:nvSpPr>
        <p:spPr>
          <a:xfrm>
            <a:off x="7391400" y="4724400"/>
            <a:ext cx="438150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000">
                <a:solidFill>
                  <a:schemeClr val="bg2"/>
                </a:solidFill>
              </a:rPr>
              <a:t>4</a:t>
            </a:r>
            <a:endParaRPr sz="4000">
              <a:solidFill>
                <a:schemeClr val="bg2"/>
              </a:solidFill>
            </a:endParaRPr>
          </a:p>
        </p:txBody>
      </p:sp>
      <p:sp>
        <p:nvSpPr>
          <p:cNvPr id="28700" name="Text Box 28699"/>
          <p:cNvSpPr txBox="1"/>
          <p:nvPr/>
        </p:nvSpPr>
        <p:spPr>
          <a:xfrm>
            <a:off x="7391400" y="5181600"/>
            <a:ext cx="438150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000">
                <a:solidFill>
                  <a:schemeClr val="bg2"/>
                </a:solidFill>
              </a:rPr>
              <a:t>1</a:t>
            </a:r>
            <a:endParaRPr sz="4000">
              <a:solidFill>
                <a:schemeClr val="bg2"/>
              </a:solidFill>
            </a:endParaRPr>
          </a:p>
        </p:txBody>
      </p:sp>
      <p:sp>
        <p:nvSpPr>
          <p:cNvPr id="28701" name="Straight Connector 28700"/>
          <p:cNvSpPr/>
          <p:nvPr/>
        </p:nvSpPr>
        <p:spPr>
          <a:xfrm>
            <a:off x="7315200" y="5791200"/>
            <a:ext cx="533400" cy="0"/>
          </a:xfrm>
          <a:prstGeom prst="line">
            <a:avLst/>
          </a:prstGeom>
          <a:ln w="57150" cap="flat" cmpd="sng">
            <a:solidFill>
              <a:schemeClr val="bg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702" name="Text Box 28701"/>
          <p:cNvSpPr txBox="1"/>
          <p:nvPr/>
        </p:nvSpPr>
        <p:spPr>
          <a:xfrm>
            <a:off x="7391400" y="5638800"/>
            <a:ext cx="438150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000">
                <a:solidFill>
                  <a:schemeClr val="bg2"/>
                </a:solidFill>
              </a:rPr>
              <a:t>4</a:t>
            </a:r>
            <a:endParaRPr sz="400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 advTm="2067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0" end="7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28675">
                                            <p:txEl>
                                              <p:charRg st="0" end="7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28675">
                                            <p:txEl>
                                              <p:charRg st="0" end="7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6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8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8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8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8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8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8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8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8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  <p:bldP spid="28679" grpId="0"/>
      <p:bldP spid="28681" grpId="0"/>
      <p:bldP spid="28683" grpId="0"/>
      <p:bldP spid="28697" grpId="0"/>
      <p:bldP spid="28699" grpId="0"/>
      <p:bldP spid="28700" grpId="0"/>
      <p:bldP spid="2870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7106" name="Title 47105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ln/>
        </p:spPr>
        <p:txBody>
          <a:bodyPr anchor="b" anchorCtr="0"/>
          <a:p>
            <a:pPr algn="ctr"/>
            <a:r>
              <a:rPr sz="4800"/>
              <a:t>What are the factors of 7?</a:t>
            </a:r>
            <a:endParaRPr sz="4800"/>
          </a:p>
        </p:txBody>
      </p:sp>
      <p:sp>
        <p:nvSpPr>
          <p:cNvPr id="47107" name="Text Box 47106"/>
          <p:cNvSpPr txBox="1"/>
          <p:nvPr/>
        </p:nvSpPr>
        <p:spPr>
          <a:xfrm>
            <a:off x="381000" y="2133600"/>
            <a:ext cx="8474075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</a:pPr>
            <a:r>
              <a:rPr sz="4400">
                <a:effectLst>
                  <a:outerShdw blurRad="38100" dist="38100" dir="2700000">
                    <a:srgbClr val="000000"/>
                  </a:outerShdw>
                </a:effectLst>
                <a:latin typeface="Tahoma" pitchFamily="34" charset="0"/>
              </a:rPr>
              <a:t>  Factors of 7 are 1 and 7.</a:t>
            </a:r>
          </a:p>
        </p:txBody>
      </p:sp>
    </p:spTree>
  </p:cSld>
  <p:clrMapOvr>
    <a:masterClrMapping/>
  </p:clrMapOvr>
  <p:transition advTm="1006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8130" name="Title 48129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ln/>
        </p:spPr>
        <p:txBody>
          <a:bodyPr anchor="b" anchorCtr="0"/>
          <a:p>
            <a:pPr algn="ctr"/>
            <a:r>
              <a:rPr sz="4800"/>
              <a:t>What are the factors of 56?</a:t>
            </a:r>
            <a:endParaRPr sz="4800"/>
          </a:p>
        </p:txBody>
      </p:sp>
      <p:sp>
        <p:nvSpPr>
          <p:cNvPr id="48131" name="Text Box 48130"/>
          <p:cNvSpPr txBox="1"/>
          <p:nvPr/>
        </p:nvSpPr>
        <p:spPr>
          <a:xfrm>
            <a:off x="381000" y="2133600"/>
            <a:ext cx="8474075" cy="1431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</a:pPr>
            <a:r>
              <a:rPr sz="4400">
                <a:effectLst>
                  <a:outerShdw blurRad="38100" dist="38100" dir="2700000">
                    <a:srgbClr val="000000"/>
                  </a:outerShdw>
                </a:effectLst>
                <a:latin typeface="Tahoma" pitchFamily="34" charset="0"/>
              </a:rPr>
              <a:t>  Factors of 56 are 1, 2, 4, 7, 8, 14, 28, and 56.</a:t>
            </a:r>
          </a:p>
        </p:txBody>
      </p:sp>
    </p:spTree>
  </p:cSld>
  <p:clrMapOvr>
    <a:masterClrMapping/>
  </p:clrMapOvr>
  <p:transition advTm="1497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9154" name="Title 49153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ln/>
        </p:spPr>
        <p:txBody>
          <a:bodyPr anchor="b" anchorCtr="0"/>
          <a:p>
            <a:pPr algn="ctr"/>
            <a:r>
              <a:rPr sz="4800"/>
              <a:t>Common Factor</a:t>
            </a:r>
            <a:endParaRPr sz="4800"/>
          </a:p>
        </p:txBody>
      </p:sp>
      <p:sp>
        <p:nvSpPr>
          <p:cNvPr id="49155" name="Text Box 49154"/>
          <p:cNvSpPr txBox="1"/>
          <p:nvPr/>
        </p:nvSpPr>
        <p:spPr>
          <a:xfrm>
            <a:off x="381000" y="2133600"/>
            <a:ext cx="8474075" cy="3575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</a:pPr>
            <a:r>
              <a:rPr sz="4400">
                <a:effectLst>
                  <a:outerShdw blurRad="38100" dist="38100" dir="2700000">
                    <a:srgbClr val="000000"/>
                  </a:outerShdw>
                </a:effectLst>
                <a:latin typeface="Tahoma" pitchFamily="34" charset="0"/>
              </a:rPr>
              <a:t>  When two numbers have the same factor it is called a common factor.</a:t>
            </a:r>
            <a:endParaRPr sz="4400">
              <a:effectLst>
                <a:outerShdw blurRad="38100" dist="38100" dir="2700000">
                  <a:srgbClr val="000000"/>
                </a:outerShdw>
              </a:effectLst>
              <a:latin typeface="Tahoma" pitchFamily="34" charset="0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</a:pPr>
            <a:r>
              <a:rPr sz="4400">
                <a:effectLst>
                  <a:outerShdw blurRad="38100" dist="38100" dir="2700000">
                    <a:srgbClr val="000000"/>
                  </a:outerShdw>
                </a:effectLst>
                <a:latin typeface="Tahoma" pitchFamily="34" charset="0"/>
              </a:rPr>
              <a:t>  A common factor of 12 and 6 is 3.</a:t>
            </a:r>
          </a:p>
        </p:txBody>
      </p:sp>
    </p:spTree>
  </p:cSld>
  <p:clrMapOvr>
    <a:masterClrMapping/>
  </p:clrMapOvr>
  <p:transition advTm="1313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0178" name="Title 50177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ln/>
        </p:spPr>
        <p:txBody>
          <a:bodyPr anchor="b" anchorCtr="0"/>
          <a:p>
            <a:pPr algn="ctr"/>
            <a:r>
              <a:rPr sz="4800"/>
              <a:t>Name a Common Factor of 9 and 27?</a:t>
            </a:r>
            <a:endParaRPr sz="4800"/>
          </a:p>
        </p:txBody>
      </p:sp>
      <p:sp>
        <p:nvSpPr>
          <p:cNvPr id="50179" name="Text Box 50178"/>
          <p:cNvSpPr txBox="1"/>
          <p:nvPr/>
        </p:nvSpPr>
        <p:spPr>
          <a:xfrm>
            <a:off x="3886200" y="2362200"/>
            <a:ext cx="2089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1, 3, 9</a:t>
            </a:r>
            <a:endParaRPr sz="6000"/>
          </a:p>
        </p:txBody>
      </p:sp>
    </p:spTree>
  </p:cSld>
  <p:clrMapOvr>
    <a:masterClrMapping/>
  </p:clrMapOvr>
  <p:transition advTm="961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02" name="Title 5120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ln/>
        </p:spPr>
        <p:txBody>
          <a:bodyPr anchor="b" anchorCtr="0"/>
          <a:p>
            <a:pPr algn="ctr"/>
            <a:r>
              <a:rPr sz="4800"/>
              <a:t>Name a Common Factor of 4 and 8?</a:t>
            </a:r>
            <a:endParaRPr sz="4800"/>
          </a:p>
        </p:txBody>
      </p:sp>
      <p:sp>
        <p:nvSpPr>
          <p:cNvPr id="51203" name="Text Box 51202"/>
          <p:cNvSpPr txBox="1"/>
          <p:nvPr/>
        </p:nvSpPr>
        <p:spPr>
          <a:xfrm>
            <a:off x="3886200" y="2362200"/>
            <a:ext cx="2089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1, 2, 4</a:t>
            </a:r>
            <a:endParaRPr sz="6000"/>
          </a:p>
        </p:txBody>
      </p:sp>
    </p:spTree>
  </p:cSld>
  <p:clrMapOvr>
    <a:masterClrMapping/>
  </p:clrMapOvr>
  <p:transition advTm="811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2226" name="Title 52225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ln/>
        </p:spPr>
        <p:txBody>
          <a:bodyPr anchor="b" anchorCtr="0"/>
          <a:p>
            <a:pPr algn="ctr"/>
            <a:r>
              <a:rPr sz="4800"/>
              <a:t>Name a Common Factor of 4 and 8?</a:t>
            </a:r>
            <a:endParaRPr sz="4800"/>
          </a:p>
        </p:txBody>
      </p:sp>
      <p:sp>
        <p:nvSpPr>
          <p:cNvPr id="52227" name="Text Box 52226"/>
          <p:cNvSpPr txBox="1"/>
          <p:nvPr/>
        </p:nvSpPr>
        <p:spPr>
          <a:xfrm>
            <a:off x="3886200" y="2362200"/>
            <a:ext cx="2089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1, 2, 4</a:t>
            </a:r>
            <a:endParaRPr sz="6000"/>
          </a:p>
        </p:txBody>
      </p:sp>
    </p:spTree>
  </p:cSld>
  <p:clrMapOvr>
    <a:masterClrMapping/>
  </p:clrMapOvr>
  <p:transition advTm="635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3250" name="Title 53249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ln/>
        </p:spPr>
        <p:txBody>
          <a:bodyPr anchor="b" anchorCtr="0"/>
          <a:p>
            <a:pPr algn="ctr"/>
            <a:r>
              <a:rPr sz="4800"/>
              <a:t>Name a Common Factor of 15 and 30?</a:t>
            </a:r>
            <a:endParaRPr sz="4800"/>
          </a:p>
        </p:txBody>
      </p:sp>
      <p:sp>
        <p:nvSpPr>
          <p:cNvPr id="53251" name="Text Box 53250"/>
          <p:cNvSpPr txBox="1"/>
          <p:nvPr/>
        </p:nvSpPr>
        <p:spPr>
          <a:xfrm>
            <a:off x="2971800" y="2438400"/>
            <a:ext cx="3232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1, 3, 5, 15</a:t>
            </a:r>
            <a:endParaRPr sz="6000"/>
          </a:p>
        </p:txBody>
      </p:sp>
    </p:spTree>
  </p:cSld>
  <p:clrMapOvr>
    <a:masterClrMapping/>
  </p:clrMapOvr>
  <p:transition advTm="860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4274" name="Title 54273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ln/>
        </p:spPr>
        <p:txBody>
          <a:bodyPr anchor="b" anchorCtr="0"/>
          <a:p>
            <a:pPr algn="ctr"/>
            <a:r>
              <a:rPr sz="4800"/>
              <a:t>Name a Common Factor of 12 and 48?</a:t>
            </a:r>
            <a:endParaRPr sz="4800"/>
          </a:p>
        </p:txBody>
      </p:sp>
      <p:sp>
        <p:nvSpPr>
          <p:cNvPr id="54275" name="Text Box 54274"/>
          <p:cNvSpPr txBox="1"/>
          <p:nvPr/>
        </p:nvSpPr>
        <p:spPr>
          <a:xfrm>
            <a:off x="2209800" y="2514600"/>
            <a:ext cx="4756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1, 2, 3, 4, 6, 12</a:t>
            </a:r>
            <a:endParaRPr sz="6000"/>
          </a:p>
        </p:txBody>
      </p:sp>
    </p:spTree>
  </p:cSld>
  <p:clrMapOvr>
    <a:masterClrMapping/>
  </p:clrMapOvr>
  <p:transition advTm="76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5298" name="Title 55297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ln/>
        </p:spPr>
        <p:txBody>
          <a:bodyPr anchor="b" anchorCtr="0"/>
          <a:p>
            <a:pPr algn="ctr"/>
            <a:r>
              <a:rPr sz="4800"/>
              <a:t>Name a Common Factor of 9 and 21?</a:t>
            </a:r>
            <a:endParaRPr sz="4800"/>
          </a:p>
        </p:txBody>
      </p:sp>
      <p:sp>
        <p:nvSpPr>
          <p:cNvPr id="55299" name="Text Box 55298"/>
          <p:cNvSpPr txBox="1"/>
          <p:nvPr/>
        </p:nvSpPr>
        <p:spPr>
          <a:xfrm>
            <a:off x="3276600" y="2590800"/>
            <a:ext cx="2470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1, 3, 9, </a:t>
            </a:r>
            <a:endParaRPr sz="6000"/>
          </a:p>
        </p:txBody>
      </p:sp>
    </p:spTree>
  </p:cSld>
  <p:clrMapOvr>
    <a:masterClrMapping/>
  </p:clrMapOvr>
  <p:transition advTm="678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55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55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6322" name="Title 5632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ln/>
        </p:spPr>
        <p:txBody>
          <a:bodyPr anchor="b" anchorCtr="0"/>
          <a:p>
            <a:pPr algn="ctr"/>
            <a:r>
              <a:rPr sz="4800"/>
              <a:t>Name a Common Factor of 10 and 25?</a:t>
            </a:r>
            <a:endParaRPr sz="4800"/>
          </a:p>
        </p:txBody>
      </p:sp>
      <p:sp>
        <p:nvSpPr>
          <p:cNvPr id="56323" name="Text Box 56322"/>
          <p:cNvSpPr txBox="1"/>
          <p:nvPr/>
        </p:nvSpPr>
        <p:spPr>
          <a:xfrm>
            <a:off x="3276600" y="2590800"/>
            <a:ext cx="2470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1, 5, 10</a:t>
            </a:r>
            <a:endParaRPr sz="6000"/>
          </a:p>
        </p:txBody>
      </p:sp>
    </p:spTree>
  </p:cSld>
  <p:clrMapOvr>
    <a:masterClrMapping/>
  </p:clrMapOvr>
  <p:transition advTm="539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Title 29697"/>
          <p:cNvSpPr>
            <a:spLocks noGrp="1"/>
          </p:cNvSpPr>
          <p:nvPr>
            <p:ph type="title"/>
          </p:nvPr>
        </p:nvSpPr>
        <p:spPr>
          <a:xfrm>
            <a:off x="762000" y="457200"/>
            <a:ext cx="7772400" cy="1143000"/>
          </a:xfrm>
          <a:ln/>
        </p:spPr>
        <p:txBody>
          <a:bodyPr anchor="b" anchorCtr="0"/>
          <a:p>
            <a:pPr algn="ctr"/>
            <a:r>
              <a:rPr sz="4800"/>
              <a:t>Equivalent Fractions</a:t>
            </a:r>
            <a:endParaRPr sz="4800"/>
          </a:p>
        </p:txBody>
      </p:sp>
      <p:sp>
        <p:nvSpPr>
          <p:cNvPr id="29699" name="Text Placeholder 29698"/>
          <p:cNvSpPr>
            <a:spLocks noGrp="1"/>
          </p:cNvSpPr>
          <p:nvPr>
            <p:ph type="body" idx="1"/>
          </p:nvPr>
        </p:nvSpPr>
        <p:spPr>
          <a:xfrm>
            <a:off x="0" y="1905000"/>
            <a:ext cx="9144000" cy="2057400"/>
          </a:xfrm>
          <a:ln/>
        </p:spPr>
        <p:txBody>
          <a:bodyPr/>
          <a:p>
            <a:pPr>
              <a:lnSpc>
                <a:spcPct val="90000"/>
              </a:lnSpc>
            </a:pPr>
            <a:r>
              <a:rPr sz="4400"/>
              <a:t>   Are sometimes called equal    fractions: two or more fractions that name the same number.</a:t>
            </a:r>
            <a:endParaRPr sz="4400"/>
          </a:p>
          <a:p>
            <a:pPr>
              <a:lnSpc>
                <a:spcPct val="90000"/>
              </a:lnSpc>
              <a:buNone/>
            </a:pPr>
            <a:endParaRPr sz="4400"/>
          </a:p>
        </p:txBody>
      </p:sp>
      <p:sp>
        <p:nvSpPr>
          <p:cNvPr id="29700" name="Text Box 29699"/>
          <p:cNvSpPr txBox="1"/>
          <p:nvPr/>
        </p:nvSpPr>
        <p:spPr>
          <a:xfrm>
            <a:off x="3505200" y="41910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1</a:t>
            </a:r>
            <a:endParaRPr sz="6000"/>
          </a:p>
        </p:txBody>
      </p:sp>
      <p:sp>
        <p:nvSpPr>
          <p:cNvPr id="29701" name="Straight Connector 29700"/>
          <p:cNvSpPr/>
          <p:nvPr/>
        </p:nvSpPr>
        <p:spPr>
          <a:xfrm>
            <a:off x="3276600" y="5181600"/>
            <a:ext cx="10668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02" name="Text Box 29701"/>
          <p:cNvSpPr txBox="1"/>
          <p:nvPr/>
        </p:nvSpPr>
        <p:spPr>
          <a:xfrm>
            <a:off x="3505200" y="51054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2</a:t>
            </a:r>
            <a:endParaRPr sz="6000"/>
          </a:p>
        </p:txBody>
      </p:sp>
      <p:sp>
        <p:nvSpPr>
          <p:cNvPr id="29703" name="Text Box 29702"/>
          <p:cNvSpPr txBox="1"/>
          <p:nvPr/>
        </p:nvSpPr>
        <p:spPr>
          <a:xfrm>
            <a:off x="4648200" y="45720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=</a:t>
            </a:r>
            <a:endParaRPr sz="6000"/>
          </a:p>
        </p:txBody>
      </p:sp>
      <p:sp>
        <p:nvSpPr>
          <p:cNvPr id="29704" name="Text Box 29703"/>
          <p:cNvSpPr txBox="1"/>
          <p:nvPr/>
        </p:nvSpPr>
        <p:spPr>
          <a:xfrm>
            <a:off x="5791200" y="41910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2</a:t>
            </a:r>
            <a:endParaRPr sz="6000"/>
          </a:p>
        </p:txBody>
      </p:sp>
      <p:sp>
        <p:nvSpPr>
          <p:cNvPr id="29705" name="Straight Connector 29704"/>
          <p:cNvSpPr/>
          <p:nvPr/>
        </p:nvSpPr>
        <p:spPr>
          <a:xfrm>
            <a:off x="5562600" y="5181600"/>
            <a:ext cx="10668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06" name="Text Box 29705"/>
          <p:cNvSpPr txBox="1"/>
          <p:nvPr/>
        </p:nvSpPr>
        <p:spPr>
          <a:xfrm>
            <a:off x="5791200" y="51054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4</a:t>
            </a:r>
            <a:endParaRPr sz="6000"/>
          </a:p>
        </p:txBody>
      </p:sp>
      <p:sp>
        <p:nvSpPr>
          <p:cNvPr id="29707" name="Oval 29706"/>
          <p:cNvSpPr/>
          <p:nvPr/>
        </p:nvSpPr>
        <p:spPr>
          <a:xfrm>
            <a:off x="914400" y="4267200"/>
            <a:ext cx="1981200" cy="19050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endParaRPr lang="en-GB" altLang="x-none"/>
          </a:p>
        </p:txBody>
      </p:sp>
      <p:sp>
        <p:nvSpPr>
          <p:cNvPr id="29708" name="Oval 29707"/>
          <p:cNvSpPr/>
          <p:nvPr/>
        </p:nvSpPr>
        <p:spPr>
          <a:xfrm>
            <a:off x="7010400" y="4343400"/>
            <a:ext cx="1828800" cy="19050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9709" name="Text Box 29708"/>
          <p:cNvSpPr txBox="1"/>
          <p:nvPr/>
        </p:nvSpPr>
        <p:spPr>
          <a:xfrm>
            <a:off x="1295400" y="4495800"/>
            <a:ext cx="438150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000">
                <a:solidFill>
                  <a:schemeClr val="bg2"/>
                </a:solidFill>
              </a:rPr>
              <a:t>1</a:t>
            </a:r>
            <a:endParaRPr sz="4000">
              <a:solidFill>
                <a:schemeClr val="bg2"/>
              </a:solidFill>
            </a:endParaRPr>
          </a:p>
        </p:txBody>
      </p:sp>
      <p:sp>
        <p:nvSpPr>
          <p:cNvPr id="29710" name="Straight Connector 29709"/>
          <p:cNvSpPr/>
          <p:nvPr/>
        </p:nvSpPr>
        <p:spPr>
          <a:xfrm>
            <a:off x="1219200" y="5181600"/>
            <a:ext cx="533400" cy="0"/>
          </a:xfrm>
          <a:prstGeom prst="line">
            <a:avLst/>
          </a:prstGeom>
          <a:ln w="57150" cap="flat" cmpd="sng">
            <a:solidFill>
              <a:schemeClr val="bg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11" name="Text Box 29710"/>
          <p:cNvSpPr txBox="1"/>
          <p:nvPr/>
        </p:nvSpPr>
        <p:spPr>
          <a:xfrm>
            <a:off x="1295400" y="5181600"/>
            <a:ext cx="438150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000">
                <a:solidFill>
                  <a:schemeClr val="bg2"/>
                </a:solidFill>
              </a:rPr>
              <a:t>2</a:t>
            </a:r>
            <a:endParaRPr sz="4000">
              <a:solidFill>
                <a:schemeClr val="bg2"/>
              </a:solidFill>
            </a:endParaRPr>
          </a:p>
        </p:txBody>
      </p:sp>
      <p:sp>
        <p:nvSpPr>
          <p:cNvPr id="29712" name="Straight Connector 29711"/>
          <p:cNvSpPr/>
          <p:nvPr/>
        </p:nvSpPr>
        <p:spPr>
          <a:xfrm>
            <a:off x="7010400" y="5334000"/>
            <a:ext cx="9144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13" name="Text Box 29712"/>
          <p:cNvSpPr txBox="1"/>
          <p:nvPr/>
        </p:nvSpPr>
        <p:spPr>
          <a:xfrm>
            <a:off x="7391400" y="4724400"/>
            <a:ext cx="438150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000">
                <a:solidFill>
                  <a:schemeClr val="bg2"/>
                </a:solidFill>
              </a:rPr>
              <a:t>4</a:t>
            </a:r>
            <a:endParaRPr sz="4000">
              <a:solidFill>
                <a:schemeClr val="bg2"/>
              </a:solidFill>
            </a:endParaRPr>
          </a:p>
        </p:txBody>
      </p:sp>
      <p:sp>
        <p:nvSpPr>
          <p:cNvPr id="29714" name="Text Box 29713"/>
          <p:cNvSpPr txBox="1"/>
          <p:nvPr/>
        </p:nvSpPr>
        <p:spPr>
          <a:xfrm>
            <a:off x="7391400" y="5638800"/>
            <a:ext cx="438150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000">
                <a:solidFill>
                  <a:schemeClr val="bg2"/>
                </a:solidFill>
              </a:rPr>
              <a:t>4</a:t>
            </a:r>
            <a:endParaRPr sz="4000">
              <a:solidFill>
                <a:schemeClr val="bg2"/>
              </a:solidFill>
            </a:endParaRPr>
          </a:p>
        </p:txBody>
      </p:sp>
      <p:sp>
        <p:nvSpPr>
          <p:cNvPr id="29715" name="Straight Connector 29714"/>
          <p:cNvSpPr/>
          <p:nvPr/>
        </p:nvSpPr>
        <p:spPr>
          <a:xfrm>
            <a:off x="1905000" y="4267200"/>
            <a:ext cx="0" cy="19050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16" name="Text Box 29715"/>
          <p:cNvSpPr txBox="1"/>
          <p:nvPr/>
        </p:nvSpPr>
        <p:spPr>
          <a:xfrm>
            <a:off x="7391400" y="4267200"/>
            <a:ext cx="438150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000">
                <a:solidFill>
                  <a:schemeClr val="bg2"/>
                </a:solidFill>
              </a:rPr>
              <a:t>1</a:t>
            </a:r>
            <a:endParaRPr sz="4000">
              <a:solidFill>
                <a:schemeClr val="bg2"/>
              </a:solidFill>
            </a:endParaRPr>
          </a:p>
        </p:txBody>
      </p:sp>
      <p:sp>
        <p:nvSpPr>
          <p:cNvPr id="29717" name="Text Box 29716"/>
          <p:cNvSpPr txBox="1"/>
          <p:nvPr/>
        </p:nvSpPr>
        <p:spPr>
          <a:xfrm>
            <a:off x="7391400" y="5181600"/>
            <a:ext cx="438150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000">
                <a:solidFill>
                  <a:schemeClr val="bg2"/>
                </a:solidFill>
              </a:rPr>
              <a:t>1</a:t>
            </a:r>
            <a:endParaRPr sz="4000">
              <a:solidFill>
                <a:schemeClr val="bg2"/>
              </a:solidFill>
            </a:endParaRPr>
          </a:p>
        </p:txBody>
      </p:sp>
      <p:sp>
        <p:nvSpPr>
          <p:cNvPr id="29718" name="Straight Connector 29717"/>
          <p:cNvSpPr/>
          <p:nvPr/>
        </p:nvSpPr>
        <p:spPr>
          <a:xfrm>
            <a:off x="7315200" y="4876800"/>
            <a:ext cx="533400" cy="0"/>
          </a:xfrm>
          <a:prstGeom prst="line">
            <a:avLst/>
          </a:prstGeom>
          <a:ln w="57150" cap="flat" cmpd="sng">
            <a:solidFill>
              <a:schemeClr val="bg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19" name="Straight Connector 29718"/>
          <p:cNvSpPr/>
          <p:nvPr/>
        </p:nvSpPr>
        <p:spPr>
          <a:xfrm>
            <a:off x="7315200" y="5791200"/>
            <a:ext cx="533400" cy="0"/>
          </a:xfrm>
          <a:prstGeom prst="line">
            <a:avLst/>
          </a:prstGeom>
          <a:ln w="57150" cap="flat" cmpd="sng">
            <a:solidFill>
              <a:schemeClr val="bg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20" name="Straight Connector 29719"/>
          <p:cNvSpPr/>
          <p:nvPr/>
        </p:nvSpPr>
        <p:spPr>
          <a:xfrm>
            <a:off x="7924800" y="4343400"/>
            <a:ext cx="0" cy="19050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ransition advTm="675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charRg st="0" end="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29699">
                                            <p:txEl>
                                              <p:charRg st="0" end="9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29699">
                                            <p:txEl>
                                              <p:charRg st="0" end="9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7346" name="Title 57345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ln/>
        </p:spPr>
        <p:txBody>
          <a:bodyPr anchor="b" anchorCtr="0"/>
          <a:p>
            <a:pPr algn="ctr"/>
            <a:r>
              <a:rPr sz="4800"/>
              <a:t>Name a Common Factor of 3 and 4?</a:t>
            </a:r>
            <a:endParaRPr sz="4800"/>
          </a:p>
        </p:txBody>
      </p:sp>
      <p:sp>
        <p:nvSpPr>
          <p:cNvPr id="57347" name="Text Box 57346"/>
          <p:cNvSpPr txBox="1"/>
          <p:nvPr/>
        </p:nvSpPr>
        <p:spPr>
          <a:xfrm>
            <a:off x="4267200" y="25908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1</a:t>
            </a:r>
            <a:endParaRPr sz="6000"/>
          </a:p>
        </p:txBody>
      </p:sp>
    </p:spTree>
  </p:cSld>
  <p:clrMapOvr>
    <a:masterClrMapping/>
  </p:clrMapOvr>
  <p:transition advTm="665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8370" name="Title 58369"/>
          <p:cNvSpPr>
            <a:spLocks noGrp="1"/>
          </p:cNvSpPr>
          <p:nvPr>
            <p:ph type="title"/>
          </p:nvPr>
        </p:nvSpPr>
        <p:spPr>
          <a:xfrm>
            <a:off x="762000" y="457200"/>
            <a:ext cx="7772400" cy="1143000"/>
          </a:xfrm>
          <a:ln/>
        </p:spPr>
        <p:txBody>
          <a:bodyPr anchor="b" anchorCtr="0"/>
          <a:p>
            <a:pPr algn="ctr"/>
            <a:r>
              <a:rPr sz="4800"/>
              <a:t>Simplest Form</a:t>
            </a:r>
            <a:endParaRPr sz="4800"/>
          </a:p>
        </p:txBody>
      </p:sp>
      <p:sp>
        <p:nvSpPr>
          <p:cNvPr id="58371" name="Text Placeholder 58370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2400" cy="2057400"/>
          </a:xfrm>
          <a:ln/>
        </p:spPr>
        <p:txBody>
          <a:bodyPr/>
          <a:p>
            <a:pPr>
              <a:lnSpc>
                <a:spcPct val="90000"/>
              </a:lnSpc>
            </a:pPr>
            <a:r>
              <a:rPr sz="4400"/>
              <a:t>  When the only common factor of the numerator and denominator is 1, the fraction is in simplest form.</a:t>
            </a:r>
            <a:endParaRPr sz="4400"/>
          </a:p>
        </p:txBody>
      </p:sp>
      <p:sp>
        <p:nvSpPr>
          <p:cNvPr id="58372" name="Text Box 58371"/>
          <p:cNvSpPr txBox="1"/>
          <p:nvPr/>
        </p:nvSpPr>
        <p:spPr>
          <a:xfrm>
            <a:off x="2819400" y="4495800"/>
            <a:ext cx="5270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3</a:t>
            </a:r>
            <a:endParaRPr sz="5400"/>
          </a:p>
        </p:txBody>
      </p:sp>
      <p:sp>
        <p:nvSpPr>
          <p:cNvPr id="58373" name="Straight Connector 58372"/>
          <p:cNvSpPr/>
          <p:nvPr/>
        </p:nvSpPr>
        <p:spPr>
          <a:xfrm>
            <a:off x="2743200" y="5334000"/>
            <a:ext cx="7620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8374" name="Text Box 58373"/>
          <p:cNvSpPr txBox="1"/>
          <p:nvPr/>
        </p:nvSpPr>
        <p:spPr>
          <a:xfrm>
            <a:off x="2819400" y="5257800"/>
            <a:ext cx="5270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4</a:t>
            </a:r>
            <a:endParaRPr sz="5400"/>
          </a:p>
          <a:p/>
        </p:txBody>
      </p:sp>
      <p:sp>
        <p:nvSpPr>
          <p:cNvPr id="58375" name="Text Box 58374"/>
          <p:cNvSpPr txBox="1"/>
          <p:nvPr/>
        </p:nvSpPr>
        <p:spPr>
          <a:xfrm>
            <a:off x="4267200" y="5029200"/>
            <a:ext cx="1841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endParaRPr lang="en-GB" altLang="x-none"/>
          </a:p>
        </p:txBody>
      </p:sp>
      <p:sp>
        <p:nvSpPr>
          <p:cNvPr id="58376" name="Text Box 58375"/>
          <p:cNvSpPr txBox="1"/>
          <p:nvPr/>
        </p:nvSpPr>
        <p:spPr>
          <a:xfrm>
            <a:off x="5943600" y="4495800"/>
            <a:ext cx="5270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3</a:t>
            </a:r>
            <a:endParaRPr sz="5400"/>
          </a:p>
        </p:txBody>
      </p:sp>
      <p:sp>
        <p:nvSpPr>
          <p:cNvPr id="58377" name="Straight Connector 58376"/>
          <p:cNvSpPr/>
          <p:nvPr/>
        </p:nvSpPr>
        <p:spPr>
          <a:xfrm>
            <a:off x="5867400" y="5334000"/>
            <a:ext cx="762000" cy="1588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8378" name="Text Box 58377"/>
          <p:cNvSpPr txBox="1"/>
          <p:nvPr/>
        </p:nvSpPr>
        <p:spPr>
          <a:xfrm>
            <a:off x="5943600" y="5257800"/>
            <a:ext cx="5270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4</a:t>
            </a:r>
            <a:endParaRPr sz="5400"/>
          </a:p>
          <a:p/>
        </p:txBody>
      </p:sp>
      <p:sp>
        <p:nvSpPr>
          <p:cNvPr id="58379" name="Text Box 58378"/>
          <p:cNvSpPr txBox="1"/>
          <p:nvPr/>
        </p:nvSpPr>
        <p:spPr>
          <a:xfrm>
            <a:off x="3581400" y="4876800"/>
            <a:ext cx="6016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>
                <a:cs typeface="Times New Roman" panose="02020603050405020304" pitchFamily="18" charset="0"/>
              </a:rPr>
              <a:t>÷</a:t>
            </a:r>
            <a:endParaRPr sz="6000">
              <a:ea typeface="Times New Roman" panose="02020603050405020304" pitchFamily="18" charset="0"/>
            </a:endParaRPr>
          </a:p>
        </p:txBody>
      </p:sp>
      <p:sp>
        <p:nvSpPr>
          <p:cNvPr id="58380" name="Text Box 58379"/>
          <p:cNvSpPr txBox="1"/>
          <p:nvPr/>
        </p:nvSpPr>
        <p:spPr>
          <a:xfrm>
            <a:off x="4419600" y="4495800"/>
            <a:ext cx="5270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1</a:t>
            </a:r>
            <a:endParaRPr sz="5400"/>
          </a:p>
        </p:txBody>
      </p:sp>
      <p:sp>
        <p:nvSpPr>
          <p:cNvPr id="58381" name="Straight Connector 58380"/>
          <p:cNvSpPr/>
          <p:nvPr/>
        </p:nvSpPr>
        <p:spPr>
          <a:xfrm>
            <a:off x="4343400" y="5334000"/>
            <a:ext cx="7620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8382" name="Text Box 58381"/>
          <p:cNvSpPr txBox="1"/>
          <p:nvPr/>
        </p:nvSpPr>
        <p:spPr>
          <a:xfrm>
            <a:off x="4419600" y="5257800"/>
            <a:ext cx="5270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1</a:t>
            </a:r>
            <a:endParaRPr sz="5400"/>
          </a:p>
          <a:p/>
        </p:txBody>
      </p:sp>
      <p:sp>
        <p:nvSpPr>
          <p:cNvPr id="58383" name="Text Box 58382"/>
          <p:cNvSpPr txBox="1"/>
          <p:nvPr/>
        </p:nvSpPr>
        <p:spPr>
          <a:xfrm>
            <a:off x="5181600" y="48768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>
                <a:cs typeface="Times New Roman" panose="02020603050405020304" pitchFamily="18" charset="0"/>
              </a:rPr>
              <a:t>=</a:t>
            </a:r>
            <a:endParaRPr sz="6000"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 advTm="1321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charRg st="0" end="10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58371">
                                            <p:txEl>
                                              <p:charRg st="0" end="10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58371">
                                            <p:txEl>
                                              <p:charRg st="0" end="10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9394" name="Title 59393"/>
          <p:cNvSpPr>
            <a:spLocks noGrp="1"/>
          </p:cNvSpPr>
          <p:nvPr>
            <p:ph type="title"/>
          </p:nvPr>
        </p:nvSpPr>
        <p:spPr>
          <a:xfrm>
            <a:off x="762000" y="457200"/>
            <a:ext cx="7772400" cy="1143000"/>
          </a:xfrm>
          <a:ln/>
        </p:spPr>
        <p:txBody>
          <a:bodyPr anchor="b" anchorCtr="0"/>
          <a:p>
            <a:pPr algn="ctr"/>
            <a:r>
              <a:rPr sz="4800"/>
              <a:t>Greatest Common Factor</a:t>
            </a:r>
            <a:endParaRPr sz="4800"/>
          </a:p>
        </p:txBody>
      </p:sp>
      <p:sp>
        <p:nvSpPr>
          <p:cNvPr id="59395" name="Text Placeholder 59394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2400" cy="2057400"/>
          </a:xfrm>
          <a:ln/>
        </p:spPr>
        <p:txBody>
          <a:bodyPr/>
          <a:p>
            <a:pPr>
              <a:lnSpc>
                <a:spcPct val="90000"/>
              </a:lnSpc>
            </a:pPr>
            <a:r>
              <a:rPr sz="4400"/>
              <a:t>  The greatest common factor is the largest factor between two numbers.</a:t>
            </a:r>
            <a:endParaRPr sz="4400"/>
          </a:p>
        </p:txBody>
      </p:sp>
      <p:sp>
        <p:nvSpPr>
          <p:cNvPr id="59396" name="Text Box 59395"/>
          <p:cNvSpPr txBox="1"/>
          <p:nvPr/>
        </p:nvSpPr>
        <p:spPr>
          <a:xfrm>
            <a:off x="1752600" y="4419600"/>
            <a:ext cx="571500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12 = 1, 2, 3, 4, 6, 12</a:t>
            </a:r>
            <a:endParaRPr sz="5400"/>
          </a:p>
        </p:txBody>
      </p:sp>
      <p:sp>
        <p:nvSpPr>
          <p:cNvPr id="59397" name="Straight Connector 59396"/>
          <p:cNvSpPr/>
          <p:nvPr/>
        </p:nvSpPr>
        <p:spPr>
          <a:xfrm>
            <a:off x="1828800" y="5257800"/>
            <a:ext cx="7620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9398" name="Text Box 59397"/>
          <p:cNvSpPr txBox="1"/>
          <p:nvPr/>
        </p:nvSpPr>
        <p:spPr>
          <a:xfrm>
            <a:off x="1752600" y="5257800"/>
            <a:ext cx="571500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18 = 1, 2, 3, 6, 9, 18</a:t>
            </a:r>
            <a:endParaRPr sz="5400"/>
          </a:p>
          <a:p/>
        </p:txBody>
      </p:sp>
      <p:sp>
        <p:nvSpPr>
          <p:cNvPr id="59399" name="Text Box 59398"/>
          <p:cNvSpPr txBox="1"/>
          <p:nvPr/>
        </p:nvSpPr>
        <p:spPr>
          <a:xfrm>
            <a:off x="4267200" y="5029200"/>
            <a:ext cx="1841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endParaRPr lang="en-GB" altLang="x-none"/>
          </a:p>
        </p:txBody>
      </p:sp>
      <p:sp>
        <p:nvSpPr>
          <p:cNvPr id="59400" name="Oval 59399"/>
          <p:cNvSpPr/>
          <p:nvPr/>
        </p:nvSpPr>
        <p:spPr>
          <a:xfrm>
            <a:off x="5867400" y="4572000"/>
            <a:ext cx="685800" cy="685800"/>
          </a:xfrm>
          <a:prstGeom prst="ellipse">
            <a:avLst/>
          </a:prstGeom>
          <a:noFill/>
          <a:ln w="571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59401" name="Oval 59400"/>
          <p:cNvSpPr/>
          <p:nvPr/>
        </p:nvSpPr>
        <p:spPr>
          <a:xfrm>
            <a:off x="5181600" y="5410200"/>
            <a:ext cx="685800" cy="685800"/>
          </a:xfrm>
          <a:prstGeom prst="ellipse">
            <a:avLst/>
          </a:prstGeom>
          <a:noFill/>
          <a:ln w="571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ransition advTm="1652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charRg st="0" end="7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59395">
                                            <p:txEl>
                                              <p:charRg st="0" end="7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59395">
                                            <p:txEl>
                                              <p:charRg st="0" end="7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9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9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0418" name="Title 60417"/>
          <p:cNvSpPr>
            <a:spLocks noGrp="1"/>
          </p:cNvSpPr>
          <p:nvPr>
            <p:ph type="title"/>
          </p:nvPr>
        </p:nvSpPr>
        <p:spPr>
          <a:xfrm>
            <a:off x="762000" y="457200"/>
            <a:ext cx="7772400" cy="1143000"/>
          </a:xfrm>
          <a:ln/>
        </p:spPr>
        <p:txBody>
          <a:bodyPr anchor="b" anchorCtr="0"/>
          <a:p>
            <a:pPr algn="ctr"/>
            <a:r>
              <a:rPr sz="4800"/>
              <a:t>What is the Greatest Common Factor?</a:t>
            </a:r>
            <a:endParaRPr sz="4800"/>
          </a:p>
        </p:txBody>
      </p:sp>
      <p:sp>
        <p:nvSpPr>
          <p:cNvPr id="60419" name="Text Box 60418"/>
          <p:cNvSpPr txBox="1"/>
          <p:nvPr/>
        </p:nvSpPr>
        <p:spPr>
          <a:xfrm>
            <a:off x="1676400" y="2362200"/>
            <a:ext cx="400050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 8 = 1, 2, 4, 8 </a:t>
            </a:r>
            <a:endParaRPr sz="5400"/>
          </a:p>
        </p:txBody>
      </p:sp>
      <p:sp>
        <p:nvSpPr>
          <p:cNvPr id="60420" name="Straight Connector 60419"/>
          <p:cNvSpPr/>
          <p:nvPr/>
        </p:nvSpPr>
        <p:spPr>
          <a:xfrm>
            <a:off x="1752600" y="3200400"/>
            <a:ext cx="7620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0421" name="Text Box 60420"/>
          <p:cNvSpPr txBox="1"/>
          <p:nvPr/>
        </p:nvSpPr>
        <p:spPr>
          <a:xfrm>
            <a:off x="1676400" y="3200400"/>
            <a:ext cx="571500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12 = 1, 2, 3, 4, 6, 12</a:t>
            </a:r>
          </a:p>
        </p:txBody>
      </p:sp>
      <p:sp>
        <p:nvSpPr>
          <p:cNvPr id="60422" name="Text Box 60421"/>
          <p:cNvSpPr txBox="1"/>
          <p:nvPr/>
        </p:nvSpPr>
        <p:spPr>
          <a:xfrm>
            <a:off x="4267200" y="5029200"/>
            <a:ext cx="1841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endParaRPr lang="en-GB" altLang="x-none"/>
          </a:p>
        </p:txBody>
      </p:sp>
      <p:sp>
        <p:nvSpPr>
          <p:cNvPr id="60423" name="Oval 60422"/>
          <p:cNvSpPr/>
          <p:nvPr/>
        </p:nvSpPr>
        <p:spPr>
          <a:xfrm>
            <a:off x="4267200" y="2514600"/>
            <a:ext cx="685800" cy="685800"/>
          </a:xfrm>
          <a:prstGeom prst="ellipse">
            <a:avLst/>
          </a:prstGeom>
          <a:noFill/>
          <a:ln w="571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0424" name="Oval 60423"/>
          <p:cNvSpPr/>
          <p:nvPr/>
        </p:nvSpPr>
        <p:spPr>
          <a:xfrm>
            <a:off x="5105400" y="3352800"/>
            <a:ext cx="685800" cy="685800"/>
          </a:xfrm>
          <a:prstGeom prst="ellipse">
            <a:avLst/>
          </a:prstGeom>
          <a:noFill/>
          <a:ln w="571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ransition advTm="790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0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42" name="Title 61441"/>
          <p:cNvSpPr>
            <a:spLocks noGrp="1"/>
          </p:cNvSpPr>
          <p:nvPr>
            <p:ph type="title"/>
          </p:nvPr>
        </p:nvSpPr>
        <p:spPr>
          <a:xfrm>
            <a:off x="762000" y="457200"/>
            <a:ext cx="7772400" cy="1143000"/>
          </a:xfrm>
          <a:ln/>
        </p:spPr>
        <p:txBody>
          <a:bodyPr anchor="b" anchorCtr="0"/>
          <a:p>
            <a:pPr algn="ctr"/>
            <a:r>
              <a:rPr sz="4800"/>
              <a:t>What is the Greatest Common Factor?</a:t>
            </a:r>
            <a:endParaRPr sz="4800"/>
          </a:p>
        </p:txBody>
      </p:sp>
      <p:sp>
        <p:nvSpPr>
          <p:cNvPr id="61443" name="Text Box 61442"/>
          <p:cNvSpPr txBox="1"/>
          <p:nvPr/>
        </p:nvSpPr>
        <p:spPr>
          <a:xfrm>
            <a:off x="1676400" y="2362200"/>
            <a:ext cx="400050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 8 = 1, 2, 4, 8 </a:t>
            </a:r>
            <a:endParaRPr sz="5400"/>
          </a:p>
        </p:txBody>
      </p:sp>
      <p:sp>
        <p:nvSpPr>
          <p:cNvPr id="61444" name="Straight Connector 61443"/>
          <p:cNvSpPr/>
          <p:nvPr/>
        </p:nvSpPr>
        <p:spPr>
          <a:xfrm>
            <a:off x="1752600" y="3200400"/>
            <a:ext cx="7620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445" name="Text Box 61444"/>
          <p:cNvSpPr txBox="1"/>
          <p:nvPr/>
        </p:nvSpPr>
        <p:spPr>
          <a:xfrm>
            <a:off x="1676400" y="3200400"/>
            <a:ext cx="41719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14 = 1, 2, 7,14</a:t>
            </a:r>
          </a:p>
        </p:txBody>
      </p:sp>
      <p:sp>
        <p:nvSpPr>
          <p:cNvPr id="61446" name="Text Box 61445"/>
          <p:cNvSpPr txBox="1"/>
          <p:nvPr/>
        </p:nvSpPr>
        <p:spPr>
          <a:xfrm>
            <a:off x="4267200" y="5029200"/>
            <a:ext cx="1841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endParaRPr lang="en-GB" altLang="x-none"/>
          </a:p>
        </p:txBody>
      </p:sp>
      <p:sp>
        <p:nvSpPr>
          <p:cNvPr id="61447" name="Oval 61446"/>
          <p:cNvSpPr/>
          <p:nvPr/>
        </p:nvSpPr>
        <p:spPr>
          <a:xfrm>
            <a:off x="3505200" y="2514600"/>
            <a:ext cx="685800" cy="685800"/>
          </a:xfrm>
          <a:prstGeom prst="ellipse">
            <a:avLst/>
          </a:prstGeom>
          <a:noFill/>
          <a:ln w="571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1448" name="Oval 61447"/>
          <p:cNvSpPr/>
          <p:nvPr/>
        </p:nvSpPr>
        <p:spPr>
          <a:xfrm>
            <a:off x="3657600" y="3352800"/>
            <a:ext cx="685800" cy="685800"/>
          </a:xfrm>
          <a:prstGeom prst="ellipse">
            <a:avLst/>
          </a:prstGeom>
          <a:noFill/>
          <a:ln w="571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ransition advTm="816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2466" name="Title 62465"/>
          <p:cNvSpPr>
            <a:spLocks noGrp="1"/>
          </p:cNvSpPr>
          <p:nvPr>
            <p:ph type="title"/>
          </p:nvPr>
        </p:nvSpPr>
        <p:spPr>
          <a:xfrm>
            <a:off x="762000" y="457200"/>
            <a:ext cx="7772400" cy="1143000"/>
          </a:xfrm>
          <a:ln/>
        </p:spPr>
        <p:txBody>
          <a:bodyPr anchor="b" anchorCtr="0"/>
          <a:p>
            <a:pPr algn="ctr"/>
            <a:r>
              <a:rPr sz="4800"/>
              <a:t>What is the Greatest Common Factor?</a:t>
            </a:r>
            <a:endParaRPr sz="4800"/>
          </a:p>
        </p:txBody>
      </p:sp>
      <p:sp>
        <p:nvSpPr>
          <p:cNvPr id="62467" name="Text Box 62466"/>
          <p:cNvSpPr txBox="1"/>
          <p:nvPr/>
        </p:nvSpPr>
        <p:spPr>
          <a:xfrm>
            <a:off x="1676400" y="2362200"/>
            <a:ext cx="400050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 6 = 1, 2, 3, 6 </a:t>
            </a:r>
            <a:endParaRPr sz="5400"/>
          </a:p>
        </p:txBody>
      </p:sp>
      <p:sp>
        <p:nvSpPr>
          <p:cNvPr id="62468" name="Straight Connector 62467"/>
          <p:cNvSpPr/>
          <p:nvPr/>
        </p:nvSpPr>
        <p:spPr>
          <a:xfrm>
            <a:off x="1752600" y="3200400"/>
            <a:ext cx="7620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2469" name="Text Box 62468"/>
          <p:cNvSpPr txBox="1"/>
          <p:nvPr/>
        </p:nvSpPr>
        <p:spPr>
          <a:xfrm>
            <a:off x="1676400" y="3200400"/>
            <a:ext cx="571500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18 = 1, 2, 3, 6, 9, 15</a:t>
            </a:r>
          </a:p>
        </p:txBody>
      </p:sp>
      <p:sp>
        <p:nvSpPr>
          <p:cNvPr id="62470" name="Text Box 62469"/>
          <p:cNvSpPr txBox="1"/>
          <p:nvPr/>
        </p:nvSpPr>
        <p:spPr>
          <a:xfrm>
            <a:off x="4267200" y="5029200"/>
            <a:ext cx="1841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endParaRPr lang="en-GB" altLang="x-none"/>
          </a:p>
        </p:txBody>
      </p:sp>
      <p:sp>
        <p:nvSpPr>
          <p:cNvPr id="62471" name="Oval 62470"/>
          <p:cNvSpPr/>
          <p:nvPr/>
        </p:nvSpPr>
        <p:spPr>
          <a:xfrm>
            <a:off x="4876800" y="2514600"/>
            <a:ext cx="685800" cy="685800"/>
          </a:xfrm>
          <a:prstGeom prst="ellipse">
            <a:avLst/>
          </a:prstGeom>
          <a:noFill/>
          <a:ln w="571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2472" name="Oval 62471"/>
          <p:cNvSpPr/>
          <p:nvPr/>
        </p:nvSpPr>
        <p:spPr>
          <a:xfrm>
            <a:off x="5105400" y="3352800"/>
            <a:ext cx="685800" cy="685800"/>
          </a:xfrm>
          <a:prstGeom prst="ellipse">
            <a:avLst/>
          </a:prstGeom>
          <a:noFill/>
          <a:ln w="571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ransition advTm="798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3490" name="Title 63489"/>
          <p:cNvSpPr>
            <a:spLocks noGrp="1"/>
          </p:cNvSpPr>
          <p:nvPr>
            <p:ph type="title"/>
          </p:nvPr>
        </p:nvSpPr>
        <p:spPr>
          <a:xfrm>
            <a:off x="762000" y="457200"/>
            <a:ext cx="7772400" cy="1143000"/>
          </a:xfrm>
          <a:ln/>
        </p:spPr>
        <p:txBody>
          <a:bodyPr anchor="b" anchorCtr="0"/>
          <a:p>
            <a:pPr algn="ctr"/>
            <a:r>
              <a:rPr sz="4800"/>
              <a:t>What is the Greatest Common Factor?</a:t>
            </a:r>
            <a:endParaRPr sz="4800"/>
          </a:p>
        </p:txBody>
      </p:sp>
      <p:sp>
        <p:nvSpPr>
          <p:cNvPr id="63491" name="Text Box 63490"/>
          <p:cNvSpPr txBox="1"/>
          <p:nvPr/>
        </p:nvSpPr>
        <p:spPr>
          <a:xfrm>
            <a:off x="1676400" y="2362200"/>
            <a:ext cx="400050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 6 = 1, 2, 3, 6 </a:t>
            </a:r>
            <a:endParaRPr sz="5400"/>
          </a:p>
        </p:txBody>
      </p:sp>
      <p:sp>
        <p:nvSpPr>
          <p:cNvPr id="63492" name="Straight Connector 63491"/>
          <p:cNvSpPr/>
          <p:nvPr/>
        </p:nvSpPr>
        <p:spPr>
          <a:xfrm>
            <a:off x="1752600" y="3200400"/>
            <a:ext cx="7620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3493" name="Text Box 63492"/>
          <p:cNvSpPr txBox="1"/>
          <p:nvPr/>
        </p:nvSpPr>
        <p:spPr>
          <a:xfrm>
            <a:off x="1676400" y="3200400"/>
            <a:ext cx="571500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12 = 1, 2, 3, 4, 6, 12</a:t>
            </a:r>
          </a:p>
        </p:txBody>
      </p:sp>
      <p:sp>
        <p:nvSpPr>
          <p:cNvPr id="63494" name="Text Box 63493"/>
          <p:cNvSpPr txBox="1"/>
          <p:nvPr/>
        </p:nvSpPr>
        <p:spPr>
          <a:xfrm>
            <a:off x="4267200" y="5029200"/>
            <a:ext cx="1841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endParaRPr lang="en-GB" altLang="x-none"/>
          </a:p>
        </p:txBody>
      </p:sp>
      <p:sp>
        <p:nvSpPr>
          <p:cNvPr id="63495" name="Oval 63494"/>
          <p:cNvSpPr/>
          <p:nvPr/>
        </p:nvSpPr>
        <p:spPr>
          <a:xfrm>
            <a:off x="4876800" y="2514600"/>
            <a:ext cx="685800" cy="685800"/>
          </a:xfrm>
          <a:prstGeom prst="ellipse">
            <a:avLst/>
          </a:prstGeom>
          <a:noFill/>
          <a:ln w="571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3496" name="Oval 63495"/>
          <p:cNvSpPr/>
          <p:nvPr/>
        </p:nvSpPr>
        <p:spPr>
          <a:xfrm>
            <a:off x="5791200" y="3352800"/>
            <a:ext cx="685800" cy="685800"/>
          </a:xfrm>
          <a:prstGeom prst="ellipse">
            <a:avLst/>
          </a:prstGeom>
          <a:noFill/>
          <a:ln w="571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ransition advTm="798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4514" name="Title 64513"/>
          <p:cNvSpPr>
            <a:spLocks noGrp="1"/>
          </p:cNvSpPr>
          <p:nvPr>
            <p:ph type="title"/>
          </p:nvPr>
        </p:nvSpPr>
        <p:spPr>
          <a:xfrm>
            <a:off x="762000" y="457200"/>
            <a:ext cx="7772400" cy="1143000"/>
          </a:xfrm>
          <a:ln/>
        </p:spPr>
        <p:txBody>
          <a:bodyPr anchor="b" anchorCtr="0"/>
          <a:p>
            <a:pPr algn="ctr"/>
            <a:r>
              <a:rPr sz="4800"/>
              <a:t>What is the Greatest Common Factor?</a:t>
            </a:r>
            <a:endParaRPr sz="4800"/>
          </a:p>
        </p:txBody>
      </p:sp>
      <p:sp>
        <p:nvSpPr>
          <p:cNvPr id="64515" name="Text Box 64514"/>
          <p:cNvSpPr txBox="1"/>
          <p:nvPr/>
        </p:nvSpPr>
        <p:spPr>
          <a:xfrm>
            <a:off x="1676400" y="2362200"/>
            <a:ext cx="400050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 8 = 1, 2, 4, 8 </a:t>
            </a:r>
            <a:endParaRPr sz="5400"/>
          </a:p>
        </p:txBody>
      </p:sp>
      <p:sp>
        <p:nvSpPr>
          <p:cNvPr id="64516" name="Straight Connector 64515"/>
          <p:cNvSpPr/>
          <p:nvPr/>
        </p:nvSpPr>
        <p:spPr>
          <a:xfrm>
            <a:off x="1752600" y="3200400"/>
            <a:ext cx="7620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4517" name="Text Box 64516"/>
          <p:cNvSpPr txBox="1"/>
          <p:nvPr/>
        </p:nvSpPr>
        <p:spPr>
          <a:xfrm>
            <a:off x="1676400" y="3200400"/>
            <a:ext cx="502920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16 = 1, 2, 4, 8, 16</a:t>
            </a:r>
          </a:p>
        </p:txBody>
      </p:sp>
      <p:sp>
        <p:nvSpPr>
          <p:cNvPr id="64518" name="Text Box 64517"/>
          <p:cNvSpPr txBox="1"/>
          <p:nvPr/>
        </p:nvSpPr>
        <p:spPr>
          <a:xfrm>
            <a:off x="4267200" y="5029200"/>
            <a:ext cx="1841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endParaRPr lang="en-GB" altLang="x-none"/>
          </a:p>
        </p:txBody>
      </p:sp>
      <p:sp>
        <p:nvSpPr>
          <p:cNvPr id="64519" name="Oval 64518"/>
          <p:cNvSpPr/>
          <p:nvPr/>
        </p:nvSpPr>
        <p:spPr>
          <a:xfrm>
            <a:off x="4876800" y="2514600"/>
            <a:ext cx="685800" cy="685800"/>
          </a:xfrm>
          <a:prstGeom prst="ellipse">
            <a:avLst/>
          </a:prstGeom>
          <a:noFill/>
          <a:ln w="571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4520" name="Oval 64519"/>
          <p:cNvSpPr/>
          <p:nvPr/>
        </p:nvSpPr>
        <p:spPr>
          <a:xfrm>
            <a:off x="5105400" y="3276600"/>
            <a:ext cx="685800" cy="685800"/>
          </a:xfrm>
          <a:prstGeom prst="ellipse">
            <a:avLst/>
          </a:prstGeom>
          <a:noFill/>
          <a:ln w="571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ransition advTm="816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5538" name="Title 65537"/>
          <p:cNvSpPr>
            <a:spLocks noGrp="1"/>
          </p:cNvSpPr>
          <p:nvPr>
            <p:ph type="title"/>
          </p:nvPr>
        </p:nvSpPr>
        <p:spPr>
          <a:xfrm>
            <a:off x="762000" y="457200"/>
            <a:ext cx="7772400" cy="1143000"/>
          </a:xfrm>
          <a:ln/>
        </p:spPr>
        <p:txBody>
          <a:bodyPr anchor="b" anchorCtr="0"/>
          <a:p>
            <a:pPr algn="ctr"/>
            <a:r>
              <a:rPr sz="4800"/>
              <a:t>What is the Greatest Common Factor?</a:t>
            </a:r>
            <a:endParaRPr sz="4800"/>
          </a:p>
        </p:txBody>
      </p:sp>
      <p:sp>
        <p:nvSpPr>
          <p:cNvPr id="65539" name="Text Box 65538"/>
          <p:cNvSpPr txBox="1"/>
          <p:nvPr/>
        </p:nvSpPr>
        <p:spPr>
          <a:xfrm>
            <a:off x="1676400" y="2362200"/>
            <a:ext cx="400050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 8 = 1, 2, 4, 8 </a:t>
            </a:r>
            <a:endParaRPr sz="5400"/>
          </a:p>
        </p:txBody>
      </p:sp>
      <p:sp>
        <p:nvSpPr>
          <p:cNvPr id="65540" name="Straight Connector 65539"/>
          <p:cNvSpPr/>
          <p:nvPr/>
        </p:nvSpPr>
        <p:spPr>
          <a:xfrm>
            <a:off x="1752600" y="3200400"/>
            <a:ext cx="7620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5541" name="Text Box 65540"/>
          <p:cNvSpPr txBox="1"/>
          <p:nvPr/>
        </p:nvSpPr>
        <p:spPr>
          <a:xfrm>
            <a:off x="1676400" y="3200400"/>
            <a:ext cx="434340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10 = 1, 2, 5, 10</a:t>
            </a:r>
          </a:p>
        </p:txBody>
      </p:sp>
      <p:sp>
        <p:nvSpPr>
          <p:cNvPr id="65542" name="Text Box 65541"/>
          <p:cNvSpPr txBox="1"/>
          <p:nvPr/>
        </p:nvSpPr>
        <p:spPr>
          <a:xfrm>
            <a:off x="4267200" y="5029200"/>
            <a:ext cx="1841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endParaRPr lang="en-GB" altLang="x-none"/>
          </a:p>
        </p:txBody>
      </p:sp>
      <p:sp>
        <p:nvSpPr>
          <p:cNvPr id="65543" name="Oval 65542"/>
          <p:cNvSpPr/>
          <p:nvPr/>
        </p:nvSpPr>
        <p:spPr>
          <a:xfrm>
            <a:off x="3505200" y="2514600"/>
            <a:ext cx="685800" cy="685800"/>
          </a:xfrm>
          <a:prstGeom prst="ellipse">
            <a:avLst/>
          </a:prstGeom>
          <a:noFill/>
          <a:ln w="571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5544" name="Oval 65543"/>
          <p:cNvSpPr/>
          <p:nvPr/>
        </p:nvSpPr>
        <p:spPr>
          <a:xfrm>
            <a:off x="3657600" y="3352800"/>
            <a:ext cx="685800" cy="685800"/>
          </a:xfrm>
          <a:prstGeom prst="ellipse">
            <a:avLst/>
          </a:prstGeom>
          <a:noFill/>
          <a:ln w="571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ransition advTm="737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6562" name="Title 66561"/>
          <p:cNvSpPr>
            <a:spLocks noGrp="1"/>
          </p:cNvSpPr>
          <p:nvPr>
            <p:ph type="title"/>
          </p:nvPr>
        </p:nvSpPr>
        <p:spPr>
          <a:xfrm>
            <a:off x="762000" y="457200"/>
            <a:ext cx="7772400" cy="1143000"/>
          </a:xfrm>
          <a:ln/>
        </p:spPr>
        <p:txBody>
          <a:bodyPr anchor="b" anchorCtr="0"/>
          <a:p>
            <a:pPr algn="ctr"/>
            <a:r>
              <a:rPr sz="4800"/>
              <a:t>What is the Greatest Common Factor?</a:t>
            </a:r>
            <a:endParaRPr sz="4800"/>
          </a:p>
        </p:txBody>
      </p:sp>
      <p:sp>
        <p:nvSpPr>
          <p:cNvPr id="66563" name="Text Box 66562"/>
          <p:cNvSpPr txBox="1"/>
          <p:nvPr/>
        </p:nvSpPr>
        <p:spPr>
          <a:xfrm>
            <a:off x="1676400" y="2362200"/>
            <a:ext cx="24574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 3 = 1, 3</a:t>
            </a:r>
            <a:endParaRPr sz="5400"/>
          </a:p>
        </p:txBody>
      </p:sp>
      <p:sp>
        <p:nvSpPr>
          <p:cNvPr id="66564" name="Straight Connector 66563"/>
          <p:cNvSpPr/>
          <p:nvPr/>
        </p:nvSpPr>
        <p:spPr>
          <a:xfrm>
            <a:off x="1752600" y="3200400"/>
            <a:ext cx="7620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6565" name="Text Box 66564"/>
          <p:cNvSpPr txBox="1"/>
          <p:nvPr/>
        </p:nvSpPr>
        <p:spPr>
          <a:xfrm>
            <a:off x="1828800" y="3200400"/>
            <a:ext cx="365760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6 = 1, 2, 3, 6</a:t>
            </a:r>
          </a:p>
        </p:txBody>
      </p:sp>
      <p:sp>
        <p:nvSpPr>
          <p:cNvPr id="66566" name="Text Box 66565"/>
          <p:cNvSpPr txBox="1"/>
          <p:nvPr/>
        </p:nvSpPr>
        <p:spPr>
          <a:xfrm>
            <a:off x="4267200" y="5029200"/>
            <a:ext cx="1841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endParaRPr lang="en-GB" altLang="x-none"/>
          </a:p>
        </p:txBody>
      </p:sp>
      <p:sp>
        <p:nvSpPr>
          <p:cNvPr id="66567" name="Oval 66566"/>
          <p:cNvSpPr/>
          <p:nvPr/>
        </p:nvSpPr>
        <p:spPr>
          <a:xfrm>
            <a:off x="3505200" y="2514600"/>
            <a:ext cx="685800" cy="685800"/>
          </a:xfrm>
          <a:prstGeom prst="ellipse">
            <a:avLst/>
          </a:prstGeom>
          <a:noFill/>
          <a:ln w="571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6568" name="Oval 66567"/>
          <p:cNvSpPr/>
          <p:nvPr/>
        </p:nvSpPr>
        <p:spPr>
          <a:xfrm>
            <a:off x="4191000" y="3276600"/>
            <a:ext cx="685800" cy="685800"/>
          </a:xfrm>
          <a:prstGeom prst="ellipse">
            <a:avLst/>
          </a:prstGeom>
          <a:noFill/>
          <a:ln w="571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ransition advTm="56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Title 30721"/>
          <p:cNvSpPr>
            <a:spLocks noGrp="1"/>
          </p:cNvSpPr>
          <p:nvPr>
            <p:ph type="title"/>
          </p:nvPr>
        </p:nvSpPr>
        <p:spPr>
          <a:xfrm>
            <a:off x="762000" y="381000"/>
            <a:ext cx="7772400" cy="1143000"/>
          </a:xfrm>
          <a:ln/>
        </p:spPr>
        <p:txBody>
          <a:bodyPr anchor="b" anchorCtr="0"/>
          <a:p>
            <a:pPr algn="ctr"/>
            <a:r>
              <a:t>Equivalent Fraction Models</a:t>
            </a:r>
          </a:p>
        </p:txBody>
      </p:sp>
      <p:sp>
        <p:nvSpPr>
          <p:cNvPr id="30724" name="Rectangle 30723"/>
          <p:cNvSpPr/>
          <p:nvPr/>
        </p:nvSpPr>
        <p:spPr>
          <a:xfrm>
            <a:off x="533400" y="1828800"/>
            <a:ext cx="1905000" cy="18288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0726" name="Rectangle 30725"/>
          <p:cNvSpPr/>
          <p:nvPr/>
        </p:nvSpPr>
        <p:spPr>
          <a:xfrm>
            <a:off x="533400" y="3657600"/>
            <a:ext cx="1905000" cy="18288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0727" name="Rectangle 30726"/>
          <p:cNvSpPr/>
          <p:nvPr/>
        </p:nvSpPr>
        <p:spPr>
          <a:xfrm>
            <a:off x="3657600" y="1828800"/>
            <a:ext cx="1905000" cy="18288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0728" name="Rectangle 30727"/>
          <p:cNvSpPr/>
          <p:nvPr/>
        </p:nvSpPr>
        <p:spPr>
          <a:xfrm>
            <a:off x="3657600" y="3657600"/>
            <a:ext cx="1905000" cy="18288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0729" name="Rectangle 30728"/>
          <p:cNvSpPr/>
          <p:nvPr/>
        </p:nvSpPr>
        <p:spPr>
          <a:xfrm>
            <a:off x="6705600" y="1828800"/>
            <a:ext cx="1905000" cy="18288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0730" name="Rectangle 30729"/>
          <p:cNvSpPr/>
          <p:nvPr/>
        </p:nvSpPr>
        <p:spPr>
          <a:xfrm>
            <a:off x="6705600" y="3657600"/>
            <a:ext cx="1905000" cy="18288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0732" name="Straight Connector 30731"/>
          <p:cNvSpPr/>
          <p:nvPr/>
        </p:nvSpPr>
        <p:spPr>
          <a:xfrm>
            <a:off x="2590800" y="3657600"/>
            <a:ext cx="914400" cy="0"/>
          </a:xfrm>
          <a:prstGeom prst="line">
            <a:avLst/>
          </a:prstGeom>
          <a:ln w="762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0734" name="Straight Connector 30733"/>
          <p:cNvSpPr/>
          <p:nvPr/>
        </p:nvSpPr>
        <p:spPr>
          <a:xfrm>
            <a:off x="5715000" y="3657600"/>
            <a:ext cx="914400" cy="0"/>
          </a:xfrm>
          <a:prstGeom prst="line">
            <a:avLst/>
          </a:prstGeom>
          <a:ln w="762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0735" name="Text Box 30734"/>
          <p:cNvSpPr txBox="1"/>
          <p:nvPr/>
        </p:nvSpPr>
        <p:spPr>
          <a:xfrm>
            <a:off x="1219200" y="5410200"/>
            <a:ext cx="488950" cy="82391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1</a:t>
            </a:r>
            <a:endParaRPr sz="4800"/>
          </a:p>
        </p:txBody>
      </p:sp>
      <p:sp>
        <p:nvSpPr>
          <p:cNvPr id="30736" name="Straight Connector 30735"/>
          <p:cNvSpPr/>
          <p:nvPr/>
        </p:nvSpPr>
        <p:spPr>
          <a:xfrm>
            <a:off x="1066800" y="6096000"/>
            <a:ext cx="762000" cy="15875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37" name="Text Box 30736"/>
          <p:cNvSpPr txBox="1"/>
          <p:nvPr/>
        </p:nvSpPr>
        <p:spPr>
          <a:xfrm>
            <a:off x="1219200" y="6034088"/>
            <a:ext cx="488950" cy="8239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2</a:t>
            </a:r>
            <a:endParaRPr sz="4800"/>
          </a:p>
        </p:txBody>
      </p:sp>
      <p:sp>
        <p:nvSpPr>
          <p:cNvPr id="30738" name="Straight Connector 30737"/>
          <p:cNvSpPr/>
          <p:nvPr/>
        </p:nvSpPr>
        <p:spPr>
          <a:xfrm>
            <a:off x="3657600" y="2819400"/>
            <a:ext cx="1905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39" name="Text Box 30738"/>
          <p:cNvSpPr txBox="1"/>
          <p:nvPr/>
        </p:nvSpPr>
        <p:spPr>
          <a:xfrm>
            <a:off x="4419600" y="5410200"/>
            <a:ext cx="488950" cy="82391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2</a:t>
            </a:r>
            <a:endParaRPr sz="4800"/>
          </a:p>
        </p:txBody>
      </p:sp>
      <p:sp>
        <p:nvSpPr>
          <p:cNvPr id="30740" name="Straight Connector 30739"/>
          <p:cNvSpPr/>
          <p:nvPr/>
        </p:nvSpPr>
        <p:spPr>
          <a:xfrm>
            <a:off x="4267200" y="6096000"/>
            <a:ext cx="762000" cy="15875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41" name="Text Box 30740"/>
          <p:cNvSpPr txBox="1"/>
          <p:nvPr/>
        </p:nvSpPr>
        <p:spPr>
          <a:xfrm>
            <a:off x="4419600" y="6034088"/>
            <a:ext cx="488950" cy="8239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4</a:t>
            </a:r>
            <a:endParaRPr sz="4800"/>
          </a:p>
        </p:txBody>
      </p:sp>
      <p:sp>
        <p:nvSpPr>
          <p:cNvPr id="30742" name="Straight Connector 30741"/>
          <p:cNvSpPr/>
          <p:nvPr/>
        </p:nvSpPr>
        <p:spPr>
          <a:xfrm>
            <a:off x="3657600" y="4572000"/>
            <a:ext cx="1905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43" name="Straight Connector 30742"/>
          <p:cNvSpPr/>
          <p:nvPr/>
        </p:nvSpPr>
        <p:spPr>
          <a:xfrm>
            <a:off x="6705600" y="2438400"/>
            <a:ext cx="1905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44" name="Straight Connector 30743"/>
          <p:cNvSpPr/>
          <p:nvPr/>
        </p:nvSpPr>
        <p:spPr>
          <a:xfrm>
            <a:off x="6705600" y="3048000"/>
            <a:ext cx="1905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45" name="Straight Connector 30744"/>
          <p:cNvSpPr/>
          <p:nvPr/>
        </p:nvSpPr>
        <p:spPr>
          <a:xfrm>
            <a:off x="6705600" y="4267200"/>
            <a:ext cx="1905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46" name="Straight Connector 30745"/>
          <p:cNvSpPr/>
          <p:nvPr/>
        </p:nvSpPr>
        <p:spPr>
          <a:xfrm>
            <a:off x="6705600" y="4876800"/>
            <a:ext cx="1905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47" name="Text Box 30746"/>
          <p:cNvSpPr txBox="1"/>
          <p:nvPr/>
        </p:nvSpPr>
        <p:spPr>
          <a:xfrm>
            <a:off x="7467600" y="5410200"/>
            <a:ext cx="488950" cy="82391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3</a:t>
            </a:r>
            <a:endParaRPr sz="4800"/>
          </a:p>
        </p:txBody>
      </p:sp>
      <p:sp>
        <p:nvSpPr>
          <p:cNvPr id="30748" name="Straight Connector 30747"/>
          <p:cNvSpPr/>
          <p:nvPr/>
        </p:nvSpPr>
        <p:spPr>
          <a:xfrm>
            <a:off x="7315200" y="6096000"/>
            <a:ext cx="762000" cy="15875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49" name="Text Box 30748"/>
          <p:cNvSpPr txBox="1"/>
          <p:nvPr/>
        </p:nvSpPr>
        <p:spPr>
          <a:xfrm>
            <a:off x="7467600" y="6034088"/>
            <a:ext cx="488950" cy="8239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6</a:t>
            </a:r>
            <a:endParaRPr sz="4800"/>
          </a:p>
        </p:txBody>
      </p:sp>
      <p:sp>
        <p:nvSpPr>
          <p:cNvPr id="30750" name="Text Box 30749"/>
          <p:cNvSpPr txBox="1"/>
          <p:nvPr/>
        </p:nvSpPr>
        <p:spPr>
          <a:xfrm>
            <a:off x="2667000" y="54864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=</a:t>
            </a:r>
            <a:endParaRPr sz="6000"/>
          </a:p>
        </p:txBody>
      </p:sp>
      <p:sp>
        <p:nvSpPr>
          <p:cNvPr id="30751" name="Text Box 30750"/>
          <p:cNvSpPr txBox="1"/>
          <p:nvPr/>
        </p:nvSpPr>
        <p:spPr>
          <a:xfrm>
            <a:off x="5867400" y="54864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6000"/>
              <a:t>=</a:t>
            </a:r>
            <a:endParaRPr sz="6000"/>
          </a:p>
        </p:txBody>
      </p:sp>
    </p:spTree>
  </p:cSld>
  <p:clrMapOvr>
    <a:masterClrMapping/>
  </p:clrMapOvr>
  <p:transition advTm="617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7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7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0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0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0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0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0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0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0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9" grpId="0"/>
      <p:bldP spid="30741" grpId="0"/>
      <p:bldP spid="30747" grpId="0"/>
      <p:bldP spid="30749" grpId="0"/>
      <p:bldP spid="30750" grpId="0"/>
      <p:bldP spid="30751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7586" name="Title 67585"/>
          <p:cNvSpPr>
            <a:spLocks noGrp="1"/>
          </p:cNvSpPr>
          <p:nvPr>
            <p:ph type="title"/>
          </p:nvPr>
        </p:nvSpPr>
        <p:spPr>
          <a:xfrm>
            <a:off x="762000" y="457200"/>
            <a:ext cx="7772400" cy="1143000"/>
          </a:xfrm>
          <a:ln/>
        </p:spPr>
        <p:txBody>
          <a:bodyPr anchor="b" anchorCtr="0"/>
          <a:p>
            <a:pPr algn="ctr"/>
            <a:r>
              <a:rPr sz="4800"/>
              <a:t>What is the Greatest Common Factor?</a:t>
            </a:r>
            <a:endParaRPr sz="4800"/>
          </a:p>
        </p:txBody>
      </p:sp>
      <p:sp>
        <p:nvSpPr>
          <p:cNvPr id="67587" name="Text Box 67586"/>
          <p:cNvSpPr txBox="1"/>
          <p:nvPr/>
        </p:nvSpPr>
        <p:spPr>
          <a:xfrm>
            <a:off x="1676400" y="2362200"/>
            <a:ext cx="31432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 4 = 1, 2, 4</a:t>
            </a:r>
            <a:endParaRPr sz="5400"/>
          </a:p>
        </p:txBody>
      </p:sp>
      <p:sp>
        <p:nvSpPr>
          <p:cNvPr id="67588" name="Straight Connector 67587"/>
          <p:cNvSpPr/>
          <p:nvPr/>
        </p:nvSpPr>
        <p:spPr>
          <a:xfrm>
            <a:off x="1752600" y="3200400"/>
            <a:ext cx="7620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7589" name="Text Box 67588"/>
          <p:cNvSpPr txBox="1"/>
          <p:nvPr/>
        </p:nvSpPr>
        <p:spPr>
          <a:xfrm>
            <a:off x="1828800" y="3200400"/>
            <a:ext cx="365760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6 = 1, 2, 3, 6</a:t>
            </a:r>
          </a:p>
        </p:txBody>
      </p:sp>
      <p:sp>
        <p:nvSpPr>
          <p:cNvPr id="67590" name="Text Box 67589"/>
          <p:cNvSpPr txBox="1"/>
          <p:nvPr/>
        </p:nvSpPr>
        <p:spPr>
          <a:xfrm>
            <a:off x="4267200" y="5029200"/>
            <a:ext cx="1841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endParaRPr lang="en-GB" altLang="x-none"/>
          </a:p>
        </p:txBody>
      </p:sp>
      <p:sp>
        <p:nvSpPr>
          <p:cNvPr id="67591" name="Oval 67590"/>
          <p:cNvSpPr/>
          <p:nvPr/>
        </p:nvSpPr>
        <p:spPr>
          <a:xfrm>
            <a:off x="3505200" y="2514600"/>
            <a:ext cx="685800" cy="685800"/>
          </a:xfrm>
          <a:prstGeom prst="ellipse">
            <a:avLst/>
          </a:prstGeom>
          <a:noFill/>
          <a:ln w="571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7592" name="Oval 67591"/>
          <p:cNvSpPr/>
          <p:nvPr/>
        </p:nvSpPr>
        <p:spPr>
          <a:xfrm>
            <a:off x="3505200" y="3352800"/>
            <a:ext cx="685800" cy="685800"/>
          </a:xfrm>
          <a:prstGeom prst="ellipse">
            <a:avLst/>
          </a:prstGeom>
          <a:noFill/>
          <a:ln w="571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ransition advTm="652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7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8610" name="Title 68609"/>
          <p:cNvSpPr>
            <a:spLocks noGrp="1"/>
          </p:cNvSpPr>
          <p:nvPr>
            <p:ph type="title"/>
          </p:nvPr>
        </p:nvSpPr>
        <p:spPr>
          <a:xfrm>
            <a:off x="762000" y="457200"/>
            <a:ext cx="7772400" cy="1143000"/>
          </a:xfrm>
          <a:ln/>
        </p:spPr>
        <p:txBody>
          <a:bodyPr anchor="b" anchorCtr="0"/>
          <a:p>
            <a:pPr algn="ctr"/>
            <a:r>
              <a:rPr sz="4800"/>
              <a:t>What is the Greatest Common Factor?</a:t>
            </a:r>
            <a:endParaRPr sz="4800"/>
          </a:p>
        </p:txBody>
      </p:sp>
      <p:sp>
        <p:nvSpPr>
          <p:cNvPr id="68611" name="Text Box 68610"/>
          <p:cNvSpPr txBox="1"/>
          <p:nvPr/>
        </p:nvSpPr>
        <p:spPr>
          <a:xfrm>
            <a:off x="1676400" y="2362200"/>
            <a:ext cx="28003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 7 = 1, 7, </a:t>
            </a:r>
            <a:endParaRPr sz="5400"/>
          </a:p>
        </p:txBody>
      </p:sp>
      <p:sp>
        <p:nvSpPr>
          <p:cNvPr id="68612" name="Straight Connector 68611"/>
          <p:cNvSpPr/>
          <p:nvPr/>
        </p:nvSpPr>
        <p:spPr>
          <a:xfrm>
            <a:off x="1752600" y="3200400"/>
            <a:ext cx="7620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8613" name="Text Box 68612"/>
          <p:cNvSpPr txBox="1"/>
          <p:nvPr/>
        </p:nvSpPr>
        <p:spPr>
          <a:xfrm>
            <a:off x="1752600" y="3200400"/>
            <a:ext cx="434340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21 = 1, 3, 7, 21</a:t>
            </a:r>
          </a:p>
        </p:txBody>
      </p:sp>
      <p:sp>
        <p:nvSpPr>
          <p:cNvPr id="68614" name="Text Box 68613"/>
          <p:cNvSpPr txBox="1"/>
          <p:nvPr/>
        </p:nvSpPr>
        <p:spPr>
          <a:xfrm>
            <a:off x="4267200" y="5029200"/>
            <a:ext cx="1841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endParaRPr lang="en-GB" altLang="x-none"/>
          </a:p>
        </p:txBody>
      </p:sp>
      <p:sp>
        <p:nvSpPr>
          <p:cNvPr id="68615" name="Oval 68614"/>
          <p:cNvSpPr/>
          <p:nvPr/>
        </p:nvSpPr>
        <p:spPr>
          <a:xfrm>
            <a:off x="3505200" y="2514600"/>
            <a:ext cx="685800" cy="685800"/>
          </a:xfrm>
          <a:prstGeom prst="ellipse">
            <a:avLst/>
          </a:prstGeom>
          <a:noFill/>
          <a:ln w="571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8616" name="Oval 68615"/>
          <p:cNvSpPr/>
          <p:nvPr/>
        </p:nvSpPr>
        <p:spPr>
          <a:xfrm>
            <a:off x="4495800" y="3352800"/>
            <a:ext cx="685800" cy="685800"/>
          </a:xfrm>
          <a:prstGeom prst="ellipse">
            <a:avLst/>
          </a:prstGeom>
          <a:noFill/>
          <a:ln w="571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ransition advTm="66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8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9634" name="Title 69633"/>
          <p:cNvSpPr>
            <a:spLocks noGrp="1"/>
          </p:cNvSpPr>
          <p:nvPr>
            <p:ph type="title"/>
          </p:nvPr>
        </p:nvSpPr>
        <p:spPr>
          <a:xfrm>
            <a:off x="762000" y="457200"/>
            <a:ext cx="7772400" cy="1143000"/>
          </a:xfrm>
          <a:ln/>
        </p:spPr>
        <p:txBody>
          <a:bodyPr anchor="b" anchorCtr="0"/>
          <a:p>
            <a:pPr algn="ctr"/>
            <a:r>
              <a:rPr sz="4800"/>
              <a:t>What is the Greatest Common Factor?</a:t>
            </a:r>
            <a:endParaRPr sz="4800"/>
          </a:p>
        </p:txBody>
      </p:sp>
      <p:sp>
        <p:nvSpPr>
          <p:cNvPr id="69635" name="Text Box 69634"/>
          <p:cNvSpPr txBox="1"/>
          <p:nvPr/>
        </p:nvSpPr>
        <p:spPr>
          <a:xfrm>
            <a:off x="1524000" y="2362200"/>
            <a:ext cx="468630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 15 = 1, 3, 5, 15 </a:t>
            </a:r>
            <a:endParaRPr sz="5400"/>
          </a:p>
        </p:txBody>
      </p:sp>
      <p:sp>
        <p:nvSpPr>
          <p:cNvPr id="69636" name="Straight Connector 69635"/>
          <p:cNvSpPr/>
          <p:nvPr/>
        </p:nvSpPr>
        <p:spPr>
          <a:xfrm>
            <a:off x="1752600" y="3200400"/>
            <a:ext cx="7620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9637" name="Text Box 69636"/>
          <p:cNvSpPr txBox="1"/>
          <p:nvPr/>
        </p:nvSpPr>
        <p:spPr>
          <a:xfrm>
            <a:off x="1752600" y="3200400"/>
            <a:ext cx="605790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24 = 1, 2, 3, 8, 12, 24</a:t>
            </a:r>
          </a:p>
        </p:txBody>
      </p:sp>
      <p:sp>
        <p:nvSpPr>
          <p:cNvPr id="69638" name="Text Box 69637"/>
          <p:cNvSpPr txBox="1"/>
          <p:nvPr/>
        </p:nvSpPr>
        <p:spPr>
          <a:xfrm>
            <a:off x="4267200" y="5029200"/>
            <a:ext cx="1841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endParaRPr lang="en-GB" altLang="x-none"/>
          </a:p>
        </p:txBody>
      </p:sp>
      <p:sp>
        <p:nvSpPr>
          <p:cNvPr id="69639" name="Oval 69638"/>
          <p:cNvSpPr/>
          <p:nvPr/>
        </p:nvSpPr>
        <p:spPr>
          <a:xfrm>
            <a:off x="3733800" y="2514600"/>
            <a:ext cx="685800" cy="685800"/>
          </a:xfrm>
          <a:prstGeom prst="ellipse">
            <a:avLst/>
          </a:prstGeom>
          <a:noFill/>
          <a:ln w="571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9640" name="Oval 69639"/>
          <p:cNvSpPr/>
          <p:nvPr/>
        </p:nvSpPr>
        <p:spPr>
          <a:xfrm>
            <a:off x="4419600" y="3352800"/>
            <a:ext cx="685800" cy="685800"/>
          </a:xfrm>
          <a:prstGeom prst="ellipse">
            <a:avLst/>
          </a:prstGeom>
          <a:noFill/>
          <a:ln w="571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ransition advTm="825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9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0658" name="Title 70657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10600" cy="1143000"/>
          </a:xfrm>
          <a:ln/>
        </p:spPr>
        <p:txBody>
          <a:bodyPr anchor="b" anchorCtr="0"/>
          <a:p>
            <a:pPr algn="ctr"/>
            <a:r>
              <a:rPr sz="4800"/>
              <a:t>How to Find the Simplest Form of a Fraction</a:t>
            </a:r>
            <a:endParaRPr sz="4800"/>
          </a:p>
        </p:txBody>
      </p:sp>
      <p:sp>
        <p:nvSpPr>
          <p:cNvPr id="70659" name="Text Placeholder 70658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2400" cy="2057400"/>
          </a:xfrm>
          <a:ln/>
        </p:spPr>
        <p:txBody>
          <a:bodyPr/>
          <a:p>
            <a:pPr>
              <a:lnSpc>
                <a:spcPct val="90000"/>
              </a:lnSpc>
            </a:pPr>
            <a:r>
              <a:rPr sz="4000"/>
              <a:t>  Find the greatest common factor of the numerator and the denominator and divide both the numerator and the denominator by that number.</a:t>
            </a:r>
            <a:endParaRPr sz="4000"/>
          </a:p>
        </p:txBody>
      </p:sp>
      <p:sp>
        <p:nvSpPr>
          <p:cNvPr id="70660" name="Text Box 70659"/>
          <p:cNvSpPr txBox="1"/>
          <p:nvPr/>
        </p:nvSpPr>
        <p:spPr>
          <a:xfrm>
            <a:off x="2667000" y="4800600"/>
            <a:ext cx="8699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12</a:t>
            </a:r>
            <a:endParaRPr sz="5400"/>
          </a:p>
        </p:txBody>
      </p:sp>
      <p:sp>
        <p:nvSpPr>
          <p:cNvPr id="70661" name="Straight Connector 70660"/>
          <p:cNvSpPr/>
          <p:nvPr/>
        </p:nvSpPr>
        <p:spPr>
          <a:xfrm>
            <a:off x="2743200" y="5654675"/>
            <a:ext cx="7620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0662" name="Text Box 70661"/>
          <p:cNvSpPr txBox="1"/>
          <p:nvPr/>
        </p:nvSpPr>
        <p:spPr>
          <a:xfrm>
            <a:off x="2667000" y="5578475"/>
            <a:ext cx="8699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18</a:t>
            </a:r>
            <a:endParaRPr sz="5400"/>
          </a:p>
          <a:p/>
        </p:txBody>
      </p:sp>
      <p:sp>
        <p:nvSpPr>
          <p:cNvPr id="70663" name="Text Box 70662"/>
          <p:cNvSpPr txBox="1"/>
          <p:nvPr/>
        </p:nvSpPr>
        <p:spPr>
          <a:xfrm>
            <a:off x="4267200" y="5029200"/>
            <a:ext cx="1841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endParaRPr lang="en-GB" altLang="x-none"/>
          </a:p>
        </p:txBody>
      </p:sp>
      <p:sp>
        <p:nvSpPr>
          <p:cNvPr id="70664" name="Text Box 70663"/>
          <p:cNvSpPr txBox="1"/>
          <p:nvPr/>
        </p:nvSpPr>
        <p:spPr>
          <a:xfrm>
            <a:off x="5943600" y="4816475"/>
            <a:ext cx="5270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2</a:t>
            </a:r>
            <a:endParaRPr sz="5400"/>
          </a:p>
        </p:txBody>
      </p:sp>
      <p:sp>
        <p:nvSpPr>
          <p:cNvPr id="70665" name="Straight Connector 70664"/>
          <p:cNvSpPr/>
          <p:nvPr/>
        </p:nvSpPr>
        <p:spPr>
          <a:xfrm>
            <a:off x="5867400" y="5654675"/>
            <a:ext cx="762000" cy="1588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0666" name="Text Box 70665"/>
          <p:cNvSpPr txBox="1"/>
          <p:nvPr/>
        </p:nvSpPr>
        <p:spPr>
          <a:xfrm>
            <a:off x="5943600" y="5578475"/>
            <a:ext cx="5270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3</a:t>
            </a:r>
            <a:endParaRPr sz="5400"/>
          </a:p>
          <a:p/>
        </p:txBody>
      </p:sp>
      <p:sp>
        <p:nvSpPr>
          <p:cNvPr id="70667" name="Text Box 70666"/>
          <p:cNvSpPr txBox="1"/>
          <p:nvPr/>
        </p:nvSpPr>
        <p:spPr>
          <a:xfrm>
            <a:off x="3581400" y="5197475"/>
            <a:ext cx="6016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>
                <a:cs typeface="Times New Roman" panose="02020603050405020304" pitchFamily="18" charset="0"/>
              </a:rPr>
              <a:t>÷</a:t>
            </a:r>
            <a:endParaRPr sz="6000">
              <a:ea typeface="Times New Roman" panose="02020603050405020304" pitchFamily="18" charset="0"/>
            </a:endParaRPr>
          </a:p>
        </p:txBody>
      </p:sp>
      <p:sp>
        <p:nvSpPr>
          <p:cNvPr id="70668" name="Text Box 70667"/>
          <p:cNvSpPr txBox="1"/>
          <p:nvPr/>
        </p:nvSpPr>
        <p:spPr>
          <a:xfrm>
            <a:off x="4419600" y="4816475"/>
            <a:ext cx="5270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6</a:t>
            </a:r>
            <a:endParaRPr sz="5400"/>
          </a:p>
        </p:txBody>
      </p:sp>
      <p:sp>
        <p:nvSpPr>
          <p:cNvPr id="70669" name="Straight Connector 70668"/>
          <p:cNvSpPr/>
          <p:nvPr/>
        </p:nvSpPr>
        <p:spPr>
          <a:xfrm>
            <a:off x="4343400" y="5654675"/>
            <a:ext cx="7620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0670" name="Text Box 70669"/>
          <p:cNvSpPr txBox="1"/>
          <p:nvPr/>
        </p:nvSpPr>
        <p:spPr>
          <a:xfrm>
            <a:off x="4419600" y="5578475"/>
            <a:ext cx="5270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6</a:t>
            </a:r>
            <a:endParaRPr sz="5400"/>
          </a:p>
          <a:p/>
        </p:txBody>
      </p:sp>
      <p:sp>
        <p:nvSpPr>
          <p:cNvPr id="70671" name="Text Box 70670"/>
          <p:cNvSpPr txBox="1"/>
          <p:nvPr/>
        </p:nvSpPr>
        <p:spPr>
          <a:xfrm>
            <a:off x="5181600" y="5197475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>
                <a:cs typeface="Times New Roman" panose="02020603050405020304" pitchFamily="18" charset="0"/>
              </a:rPr>
              <a:t>=</a:t>
            </a:r>
            <a:endParaRPr sz="6000"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 advTm="2147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charRg st="0" end="1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70659">
                                            <p:txEl>
                                              <p:charRg st="0" end="13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70659">
                                            <p:txEl>
                                              <p:charRg st="0" end="13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82" name="Title 7168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772400" cy="1143000"/>
          </a:xfrm>
          <a:ln/>
        </p:spPr>
        <p:txBody>
          <a:bodyPr anchor="b" anchorCtr="0"/>
          <a:p>
            <a:pPr algn="ctr"/>
            <a:r>
              <a:t>Simplify or Reduce This Fraction</a:t>
            </a:r>
          </a:p>
        </p:txBody>
      </p:sp>
      <p:sp>
        <p:nvSpPr>
          <p:cNvPr id="71683" name="Text Box 71682"/>
          <p:cNvSpPr txBox="1"/>
          <p:nvPr/>
        </p:nvSpPr>
        <p:spPr>
          <a:xfrm>
            <a:off x="2667000" y="2879725"/>
            <a:ext cx="8699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12</a:t>
            </a:r>
            <a:endParaRPr sz="5400"/>
          </a:p>
        </p:txBody>
      </p:sp>
      <p:sp>
        <p:nvSpPr>
          <p:cNvPr id="71684" name="Straight Connector 71683"/>
          <p:cNvSpPr/>
          <p:nvPr/>
        </p:nvSpPr>
        <p:spPr>
          <a:xfrm>
            <a:off x="2743200" y="3733800"/>
            <a:ext cx="7620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685" name="Text Box 71684"/>
          <p:cNvSpPr txBox="1"/>
          <p:nvPr/>
        </p:nvSpPr>
        <p:spPr>
          <a:xfrm>
            <a:off x="2667000" y="3657600"/>
            <a:ext cx="8699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18</a:t>
            </a:r>
            <a:endParaRPr sz="5400"/>
          </a:p>
          <a:p/>
        </p:txBody>
      </p:sp>
      <p:sp>
        <p:nvSpPr>
          <p:cNvPr id="71686" name="Text Box 71685"/>
          <p:cNvSpPr txBox="1"/>
          <p:nvPr/>
        </p:nvSpPr>
        <p:spPr>
          <a:xfrm>
            <a:off x="5943600" y="2895600"/>
            <a:ext cx="5270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2</a:t>
            </a:r>
            <a:endParaRPr sz="5400"/>
          </a:p>
        </p:txBody>
      </p:sp>
      <p:sp>
        <p:nvSpPr>
          <p:cNvPr id="71687" name="Straight Connector 71686"/>
          <p:cNvSpPr/>
          <p:nvPr/>
        </p:nvSpPr>
        <p:spPr>
          <a:xfrm>
            <a:off x="5867400" y="3733800"/>
            <a:ext cx="762000" cy="1588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688" name="Text Box 71687"/>
          <p:cNvSpPr txBox="1"/>
          <p:nvPr/>
        </p:nvSpPr>
        <p:spPr>
          <a:xfrm>
            <a:off x="5943600" y="3657600"/>
            <a:ext cx="5270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3</a:t>
            </a:r>
            <a:endParaRPr sz="5400"/>
          </a:p>
          <a:p/>
        </p:txBody>
      </p:sp>
      <p:sp>
        <p:nvSpPr>
          <p:cNvPr id="71689" name="Text Box 71688"/>
          <p:cNvSpPr txBox="1"/>
          <p:nvPr/>
        </p:nvSpPr>
        <p:spPr>
          <a:xfrm>
            <a:off x="3657600" y="3200400"/>
            <a:ext cx="6016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>
                <a:cs typeface="Times New Roman" panose="02020603050405020304" pitchFamily="18" charset="0"/>
              </a:rPr>
              <a:t>÷</a:t>
            </a:r>
            <a:endParaRPr sz="6000">
              <a:ea typeface="Times New Roman" panose="02020603050405020304" pitchFamily="18" charset="0"/>
            </a:endParaRPr>
          </a:p>
        </p:txBody>
      </p:sp>
      <p:sp>
        <p:nvSpPr>
          <p:cNvPr id="71690" name="Text Box 71689"/>
          <p:cNvSpPr txBox="1"/>
          <p:nvPr/>
        </p:nvSpPr>
        <p:spPr>
          <a:xfrm>
            <a:off x="4419600" y="2895600"/>
            <a:ext cx="5270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6</a:t>
            </a:r>
            <a:endParaRPr sz="5400"/>
          </a:p>
        </p:txBody>
      </p:sp>
      <p:sp>
        <p:nvSpPr>
          <p:cNvPr id="71691" name="Straight Connector 71690"/>
          <p:cNvSpPr/>
          <p:nvPr/>
        </p:nvSpPr>
        <p:spPr>
          <a:xfrm>
            <a:off x="4343400" y="3733800"/>
            <a:ext cx="7620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692" name="Text Box 71691"/>
          <p:cNvSpPr txBox="1"/>
          <p:nvPr/>
        </p:nvSpPr>
        <p:spPr>
          <a:xfrm>
            <a:off x="4419600" y="3657600"/>
            <a:ext cx="5270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6</a:t>
            </a:r>
            <a:endParaRPr sz="5400"/>
          </a:p>
          <a:p/>
        </p:txBody>
      </p:sp>
      <p:sp>
        <p:nvSpPr>
          <p:cNvPr id="71693" name="Text Box 71692"/>
          <p:cNvSpPr txBox="1"/>
          <p:nvPr/>
        </p:nvSpPr>
        <p:spPr>
          <a:xfrm>
            <a:off x="5181600" y="32004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6000">
                <a:cs typeface="Times New Roman" panose="02020603050405020304" pitchFamily="18" charset="0"/>
              </a:rPr>
              <a:t>=</a:t>
            </a:r>
            <a:endParaRPr sz="6000"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 advTm="1289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6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6" grpId="0"/>
      <p:bldP spid="71688" grpId="0"/>
      <p:bldP spid="71690" grpId="0"/>
      <p:bldP spid="71692" grpId="0"/>
      <p:bldP spid="7169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2706" name="Title 72705"/>
          <p:cNvSpPr>
            <a:spLocks noGrp="1"/>
          </p:cNvSpPr>
          <p:nvPr>
            <p:ph type="title"/>
          </p:nvPr>
        </p:nvSpPr>
        <p:spPr>
          <a:xfrm>
            <a:off x="609600" y="457200"/>
            <a:ext cx="7772400" cy="1143000"/>
          </a:xfrm>
          <a:ln/>
        </p:spPr>
        <p:txBody>
          <a:bodyPr anchor="b" anchorCtr="0"/>
          <a:p>
            <a:pPr algn="ctr"/>
            <a:r>
              <a:t>Simplify or Reduce This Fraction</a:t>
            </a:r>
          </a:p>
        </p:txBody>
      </p:sp>
      <p:sp>
        <p:nvSpPr>
          <p:cNvPr id="72707" name="Text Box 72706"/>
          <p:cNvSpPr txBox="1"/>
          <p:nvPr/>
        </p:nvSpPr>
        <p:spPr>
          <a:xfrm>
            <a:off x="2895600" y="2895600"/>
            <a:ext cx="5270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9</a:t>
            </a:r>
            <a:endParaRPr sz="5400"/>
          </a:p>
        </p:txBody>
      </p:sp>
      <p:sp>
        <p:nvSpPr>
          <p:cNvPr id="72708" name="Straight Connector 72707"/>
          <p:cNvSpPr/>
          <p:nvPr/>
        </p:nvSpPr>
        <p:spPr>
          <a:xfrm>
            <a:off x="2743200" y="3733800"/>
            <a:ext cx="7620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2709" name="Text Box 72708"/>
          <p:cNvSpPr txBox="1"/>
          <p:nvPr/>
        </p:nvSpPr>
        <p:spPr>
          <a:xfrm>
            <a:off x="2743200" y="3657600"/>
            <a:ext cx="8699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21</a:t>
            </a:r>
            <a:endParaRPr sz="5400"/>
          </a:p>
          <a:p/>
        </p:txBody>
      </p:sp>
      <p:sp>
        <p:nvSpPr>
          <p:cNvPr id="72710" name="Text Box 72709"/>
          <p:cNvSpPr txBox="1"/>
          <p:nvPr/>
        </p:nvSpPr>
        <p:spPr>
          <a:xfrm>
            <a:off x="5943600" y="2895600"/>
            <a:ext cx="5270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3</a:t>
            </a:r>
            <a:endParaRPr sz="5400"/>
          </a:p>
        </p:txBody>
      </p:sp>
      <p:sp>
        <p:nvSpPr>
          <p:cNvPr id="72711" name="Straight Connector 72710"/>
          <p:cNvSpPr/>
          <p:nvPr/>
        </p:nvSpPr>
        <p:spPr>
          <a:xfrm>
            <a:off x="5867400" y="3733800"/>
            <a:ext cx="762000" cy="1588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2712" name="Text Box 72711"/>
          <p:cNvSpPr txBox="1"/>
          <p:nvPr/>
        </p:nvSpPr>
        <p:spPr>
          <a:xfrm>
            <a:off x="5943600" y="3657600"/>
            <a:ext cx="5270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7</a:t>
            </a:r>
            <a:endParaRPr sz="5400"/>
          </a:p>
          <a:p/>
        </p:txBody>
      </p:sp>
      <p:sp>
        <p:nvSpPr>
          <p:cNvPr id="72713" name="Text Box 72712"/>
          <p:cNvSpPr txBox="1"/>
          <p:nvPr/>
        </p:nvSpPr>
        <p:spPr>
          <a:xfrm>
            <a:off x="3657600" y="3200400"/>
            <a:ext cx="6016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>
                <a:cs typeface="Times New Roman" panose="02020603050405020304" pitchFamily="18" charset="0"/>
              </a:rPr>
              <a:t>÷</a:t>
            </a:r>
            <a:endParaRPr sz="6000">
              <a:ea typeface="Times New Roman" panose="02020603050405020304" pitchFamily="18" charset="0"/>
            </a:endParaRPr>
          </a:p>
        </p:txBody>
      </p:sp>
      <p:sp>
        <p:nvSpPr>
          <p:cNvPr id="72714" name="Text Box 72713"/>
          <p:cNvSpPr txBox="1"/>
          <p:nvPr/>
        </p:nvSpPr>
        <p:spPr>
          <a:xfrm>
            <a:off x="4419600" y="2895600"/>
            <a:ext cx="5270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3</a:t>
            </a:r>
            <a:endParaRPr sz="5400"/>
          </a:p>
        </p:txBody>
      </p:sp>
      <p:sp>
        <p:nvSpPr>
          <p:cNvPr id="72715" name="Straight Connector 72714"/>
          <p:cNvSpPr/>
          <p:nvPr/>
        </p:nvSpPr>
        <p:spPr>
          <a:xfrm>
            <a:off x="4343400" y="3733800"/>
            <a:ext cx="7620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2716" name="Text Box 72715"/>
          <p:cNvSpPr txBox="1"/>
          <p:nvPr/>
        </p:nvSpPr>
        <p:spPr>
          <a:xfrm>
            <a:off x="4419600" y="3657600"/>
            <a:ext cx="5270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3</a:t>
            </a:r>
            <a:endParaRPr sz="5400"/>
          </a:p>
          <a:p/>
        </p:txBody>
      </p:sp>
      <p:sp>
        <p:nvSpPr>
          <p:cNvPr id="72717" name="Text Box 72716"/>
          <p:cNvSpPr txBox="1"/>
          <p:nvPr/>
        </p:nvSpPr>
        <p:spPr>
          <a:xfrm>
            <a:off x="5181600" y="32004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6000">
                <a:cs typeface="Times New Roman" panose="02020603050405020304" pitchFamily="18" charset="0"/>
              </a:rPr>
              <a:t>=</a:t>
            </a:r>
            <a:endParaRPr sz="6000"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 advTm="758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2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2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2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2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2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2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10" grpId="0"/>
      <p:bldP spid="72712" grpId="0"/>
      <p:bldP spid="72714" grpId="0"/>
      <p:bldP spid="72716" grpId="0"/>
      <p:bldP spid="72717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3730" name="Title 73729"/>
          <p:cNvSpPr>
            <a:spLocks noGrp="1"/>
          </p:cNvSpPr>
          <p:nvPr>
            <p:ph type="title"/>
          </p:nvPr>
        </p:nvSpPr>
        <p:spPr>
          <a:xfrm>
            <a:off x="609600" y="457200"/>
            <a:ext cx="7772400" cy="1143000"/>
          </a:xfrm>
          <a:ln/>
        </p:spPr>
        <p:txBody>
          <a:bodyPr anchor="b" anchorCtr="0"/>
          <a:p>
            <a:pPr algn="ctr"/>
            <a:r>
              <a:t>Simplify or Reduce This Fraction</a:t>
            </a:r>
          </a:p>
        </p:txBody>
      </p:sp>
      <p:sp>
        <p:nvSpPr>
          <p:cNvPr id="73731" name="Text Box 73730"/>
          <p:cNvSpPr txBox="1"/>
          <p:nvPr/>
        </p:nvSpPr>
        <p:spPr>
          <a:xfrm>
            <a:off x="2667000" y="2879725"/>
            <a:ext cx="8699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12</a:t>
            </a:r>
            <a:endParaRPr sz="5400"/>
          </a:p>
        </p:txBody>
      </p:sp>
      <p:sp>
        <p:nvSpPr>
          <p:cNvPr id="73732" name="Straight Connector 73731"/>
          <p:cNvSpPr/>
          <p:nvPr/>
        </p:nvSpPr>
        <p:spPr>
          <a:xfrm>
            <a:off x="2743200" y="3733800"/>
            <a:ext cx="7620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3733" name="Text Box 73732"/>
          <p:cNvSpPr txBox="1"/>
          <p:nvPr/>
        </p:nvSpPr>
        <p:spPr>
          <a:xfrm>
            <a:off x="2743200" y="3657600"/>
            <a:ext cx="8699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20</a:t>
            </a:r>
            <a:endParaRPr sz="5400"/>
          </a:p>
          <a:p/>
        </p:txBody>
      </p:sp>
      <p:sp>
        <p:nvSpPr>
          <p:cNvPr id="73734" name="Text Box 73733"/>
          <p:cNvSpPr txBox="1"/>
          <p:nvPr/>
        </p:nvSpPr>
        <p:spPr>
          <a:xfrm>
            <a:off x="5943600" y="2895600"/>
            <a:ext cx="5270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3</a:t>
            </a:r>
            <a:endParaRPr sz="5400"/>
          </a:p>
        </p:txBody>
      </p:sp>
      <p:sp>
        <p:nvSpPr>
          <p:cNvPr id="73735" name="Straight Connector 73734"/>
          <p:cNvSpPr/>
          <p:nvPr/>
        </p:nvSpPr>
        <p:spPr>
          <a:xfrm>
            <a:off x="5867400" y="3733800"/>
            <a:ext cx="762000" cy="1588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3736" name="Text Box 73735"/>
          <p:cNvSpPr txBox="1"/>
          <p:nvPr/>
        </p:nvSpPr>
        <p:spPr>
          <a:xfrm>
            <a:off x="5943600" y="3657600"/>
            <a:ext cx="5270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5</a:t>
            </a:r>
            <a:endParaRPr sz="5400"/>
          </a:p>
          <a:p/>
        </p:txBody>
      </p:sp>
      <p:sp>
        <p:nvSpPr>
          <p:cNvPr id="73737" name="Text Box 73736"/>
          <p:cNvSpPr txBox="1"/>
          <p:nvPr/>
        </p:nvSpPr>
        <p:spPr>
          <a:xfrm>
            <a:off x="3657600" y="3200400"/>
            <a:ext cx="6016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>
                <a:cs typeface="Times New Roman" panose="02020603050405020304" pitchFamily="18" charset="0"/>
              </a:rPr>
              <a:t>÷</a:t>
            </a:r>
            <a:endParaRPr sz="6000">
              <a:ea typeface="Times New Roman" panose="02020603050405020304" pitchFamily="18" charset="0"/>
            </a:endParaRPr>
          </a:p>
        </p:txBody>
      </p:sp>
      <p:sp>
        <p:nvSpPr>
          <p:cNvPr id="73738" name="Text Box 73737"/>
          <p:cNvSpPr txBox="1"/>
          <p:nvPr/>
        </p:nvSpPr>
        <p:spPr>
          <a:xfrm>
            <a:off x="4419600" y="2895600"/>
            <a:ext cx="5270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4</a:t>
            </a:r>
            <a:endParaRPr sz="5400"/>
          </a:p>
        </p:txBody>
      </p:sp>
      <p:sp>
        <p:nvSpPr>
          <p:cNvPr id="73739" name="Straight Connector 73738"/>
          <p:cNvSpPr/>
          <p:nvPr/>
        </p:nvSpPr>
        <p:spPr>
          <a:xfrm>
            <a:off x="4343400" y="3733800"/>
            <a:ext cx="7620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3740" name="Text Box 73739"/>
          <p:cNvSpPr txBox="1"/>
          <p:nvPr/>
        </p:nvSpPr>
        <p:spPr>
          <a:xfrm>
            <a:off x="4419600" y="3657600"/>
            <a:ext cx="5270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4</a:t>
            </a:r>
            <a:endParaRPr sz="5400"/>
          </a:p>
          <a:p/>
        </p:txBody>
      </p:sp>
      <p:sp>
        <p:nvSpPr>
          <p:cNvPr id="73741" name="Text Box 73740"/>
          <p:cNvSpPr txBox="1"/>
          <p:nvPr/>
        </p:nvSpPr>
        <p:spPr>
          <a:xfrm>
            <a:off x="5181600" y="32004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6000">
                <a:cs typeface="Times New Roman" panose="02020603050405020304" pitchFamily="18" charset="0"/>
              </a:rPr>
              <a:t>=</a:t>
            </a:r>
            <a:endParaRPr sz="6000"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 advTm="745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3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3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3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3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3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3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3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3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3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4" grpId="0"/>
      <p:bldP spid="73736" grpId="0"/>
      <p:bldP spid="73738" grpId="0"/>
      <p:bldP spid="73740" grpId="0"/>
      <p:bldP spid="73741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4754" name="Title 74753"/>
          <p:cNvSpPr>
            <a:spLocks noGrp="1"/>
          </p:cNvSpPr>
          <p:nvPr>
            <p:ph type="title"/>
          </p:nvPr>
        </p:nvSpPr>
        <p:spPr>
          <a:xfrm>
            <a:off x="609600" y="457200"/>
            <a:ext cx="7772400" cy="1143000"/>
          </a:xfrm>
          <a:ln/>
        </p:spPr>
        <p:txBody>
          <a:bodyPr anchor="b" anchorCtr="0"/>
          <a:p>
            <a:pPr algn="ctr"/>
            <a:r>
              <a:t>Simplify or Reduce This Fraction</a:t>
            </a:r>
          </a:p>
        </p:txBody>
      </p:sp>
      <p:sp>
        <p:nvSpPr>
          <p:cNvPr id="74755" name="Text Box 74754"/>
          <p:cNvSpPr txBox="1"/>
          <p:nvPr/>
        </p:nvSpPr>
        <p:spPr>
          <a:xfrm>
            <a:off x="2667000" y="2879725"/>
            <a:ext cx="8699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10</a:t>
            </a:r>
            <a:endParaRPr sz="5400"/>
          </a:p>
        </p:txBody>
      </p:sp>
      <p:sp>
        <p:nvSpPr>
          <p:cNvPr id="74756" name="Straight Connector 74755"/>
          <p:cNvSpPr/>
          <p:nvPr/>
        </p:nvSpPr>
        <p:spPr>
          <a:xfrm>
            <a:off x="2743200" y="3733800"/>
            <a:ext cx="7620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4757" name="Text Box 74756"/>
          <p:cNvSpPr txBox="1"/>
          <p:nvPr/>
        </p:nvSpPr>
        <p:spPr>
          <a:xfrm>
            <a:off x="2667000" y="3657600"/>
            <a:ext cx="8699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15</a:t>
            </a:r>
            <a:endParaRPr sz="5400"/>
          </a:p>
          <a:p/>
        </p:txBody>
      </p:sp>
      <p:sp>
        <p:nvSpPr>
          <p:cNvPr id="74758" name="Text Box 74757"/>
          <p:cNvSpPr txBox="1"/>
          <p:nvPr/>
        </p:nvSpPr>
        <p:spPr>
          <a:xfrm>
            <a:off x="5943600" y="2895600"/>
            <a:ext cx="5270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2</a:t>
            </a:r>
            <a:endParaRPr sz="5400"/>
          </a:p>
        </p:txBody>
      </p:sp>
      <p:sp>
        <p:nvSpPr>
          <p:cNvPr id="74759" name="Straight Connector 74758"/>
          <p:cNvSpPr/>
          <p:nvPr/>
        </p:nvSpPr>
        <p:spPr>
          <a:xfrm>
            <a:off x="5867400" y="3733800"/>
            <a:ext cx="762000" cy="1588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4760" name="Text Box 74759"/>
          <p:cNvSpPr txBox="1"/>
          <p:nvPr/>
        </p:nvSpPr>
        <p:spPr>
          <a:xfrm>
            <a:off x="5943600" y="3657600"/>
            <a:ext cx="5270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3</a:t>
            </a:r>
            <a:endParaRPr sz="5400"/>
          </a:p>
          <a:p/>
        </p:txBody>
      </p:sp>
      <p:sp>
        <p:nvSpPr>
          <p:cNvPr id="74761" name="Text Box 74760"/>
          <p:cNvSpPr txBox="1"/>
          <p:nvPr/>
        </p:nvSpPr>
        <p:spPr>
          <a:xfrm>
            <a:off x="3657600" y="3200400"/>
            <a:ext cx="6016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>
                <a:cs typeface="Times New Roman" panose="02020603050405020304" pitchFamily="18" charset="0"/>
              </a:rPr>
              <a:t>÷</a:t>
            </a:r>
            <a:endParaRPr sz="6000">
              <a:ea typeface="Times New Roman" panose="02020603050405020304" pitchFamily="18" charset="0"/>
            </a:endParaRPr>
          </a:p>
        </p:txBody>
      </p:sp>
      <p:sp>
        <p:nvSpPr>
          <p:cNvPr id="74762" name="Text Box 74761"/>
          <p:cNvSpPr txBox="1"/>
          <p:nvPr/>
        </p:nvSpPr>
        <p:spPr>
          <a:xfrm>
            <a:off x="4419600" y="2895600"/>
            <a:ext cx="5270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5</a:t>
            </a:r>
            <a:endParaRPr sz="5400"/>
          </a:p>
        </p:txBody>
      </p:sp>
      <p:sp>
        <p:nvSpPr>
          <p:cNvPr id="74763" name="Straight Connector 74762"/>
          <p:cNvSpPr/>
          <p:nvPr/>
        </p:nvSpPr>
        <p:spPr>
          <a:xfrm>
            <a:off x="4343400" y="3733800"/>
            <a:ext cx="7620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4764" name="Text Box 74763"/>
          <p:cNvSpPr txBox="1"/>
          <p:nvPr/>
        </p:nvSpPr>
        <p:spPr>
          <a:xfrm>
            <a:off x="4419600" y="3657600"/>
            <a:ext cx="5270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5</a:t>
            </a:r>
            <a:endParaRPr sz="5400"/>
          </a:p>
          <a:p/>
        </p:txBody>
      </p:sp>
      <p:sp>
        <p:nvSpPr>
          <p:cNvPr id="74765" name="Text Box 74764"/>
          <p:cNvSpPr txBox="1"/>
          <p:nvPr/>
        </p:nvSpPr>
        <p:spPr>
          <a:xfrm>
            <a:off x="5181600" y="32004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6000">
                <a:cs typeface="Times New Roman" panose="02020603050405020304" pitchFamily="18" charset="0"/>
              </a:rPr>
              <a:t>=</a:t>
            </a:r>
            <a:endParaRPr sz="6000"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 advTm="980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4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4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4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4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4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4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4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4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4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4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4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4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4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4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8" grpId="0"/>
      <p:bldP spid="74760" grpId="0"/>
      <p:bldP spid="74762" grpId="0"/>
      <p:bldP spid="74764" grpId="0"/>
      <p:bldP spid="74765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5778" name="Title 75777"/>
          <p:cNvSpPr>
            <a:spLocks noGrp="1"/>
          </p:cNvSpPr>
          <p:nvPr>
            <p:ph type="title"/>
          </p:nvPr>
        </p:nvSpPr>
        <p:spPr>
          <a:xfrm>
            <a:off x="609600" y="457200"/>
            <a:ext cx="7772400" cy="1143000"/>
          </a:xfrm>
          <a:ln/>
        </p:spPr>
        <p:txBody>
          <a:bodyPr anchor="b" anchorCtr="0"/>
          <a:p>
            <a:pPr algn="ctr"/>
            <a:r>
              <a:t>Simplify or Reduce This Fraction</a:t>
            </a:r>
          </a:p>
        </p:txBody>
      </p:sp>
      <p:sp>
        <p:nvSpPr>
          <p:cNvPr id="75779" name="Text Box 75778"/>
          <p:cNvSpPr txBox="1"/>
          <p:nvPr/>
        </p:nvSpPr>
        <p:spPr>
          <a:xfrm>
            <a:off x="2667000" y="2879725"/>
            <a:ext cx="8699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10</a:t>
            </a:r>
            <a:endParaRPr sz="5400"/>
          </a:p>
        </p:txBody>
      </p:sp>
      <p:sp>
        <p:nvSpPr>
          <p:cNvPr id="75780" name="Straight Connector 75779"/>
          <p:cNvSpPr/>
          <p:nvPr/>
        </p:nvSpPr>
        <p:spPr>
          <a:xfrm>
            <a:off x="2743200" y="3733800"/>
            <a:ext cx="7620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5781" name="Text Box 75780"/>
          <p:cNvSpPr txBox="1"/>
          <p:nvPr/>
        </p:nvSpPr>
        <p:spPr>
          <a:xfrm>
            <a:off x="2667000" y="3657600"/>
            <a:ext cx="8699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16</a:t>
            </a:r>
            <a:endParaRPr sz="5400"/>
          </a:p>
          <a:p/>
        </p:txBody>
      </p:sp>
      <p:sp>
        <p:nvSpPr>
          <p:cNvPr id="75782" name="Text Box 75781"/>
          <p:cNvSpPr txBox="1"/>
          <p:nvPr/>
        </p:nvSpPr>
        <p:spPr>
          <a:xfrm>
            <a:off x="5943600" y="2895600"/>
            <a:ext cx="5270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5</a:t>
            </a:r>
            <a:endParaRPr sz="5400"/>
          </a:p>
        </p:txBody>
      </p:sp>
      <p:sp>
        <p:nvSpPr>
          <p:cNvPr id="75783" name="Straight Connector 75782"/>
          <p:cNvSpPr/>
          <p:nvPr/>
        </p:nvSpPr>
        <p:spPr>
          <a:xfrm>
            <a:off x="5867400" y="3733800"/>
            <a:ext cx="762000" cy="1588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5784" name="Text Box 75783"/>
          <p:cNvSpPr txBox="1"/>
          <p:nvPr/>
        </p:nvSpPr>
        <p:spPr>
          <a:xfrm>
            <a:off x="5943600" y="3657600"/>
            <a:ext cx="5270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8</a:t>
            </a:r>
            <a:endParaRPr sz="5400"/>
          </a:p>
          <a:p/>
        </p:txBody>
      </p:sp>
      <p:sp>
        <p:nvSpPr>
          <p:cNvPr id="75785" name="Text Box 75784"/>
          <p:cNvSpPr txBox="1"/>
          <p:nvPr/>
        </p:nvSpPr>
        <p:spPr>
          <a:xfrm>
            <a:off x="3657600" y="3200400"/>
            <a:ext cx="6016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>
                <a:cs typeface="Times New Roman" panose="02020603050405020304" pitchFamily="18" charset="0"/>
              </a:rPr>
              <a:t>÷</a:t>
            </a:r>
            <a:endParaRPr sz="6000">
              <a:ea typeface="Times New Roman" panose="02020603050405020304" pitchFamily="18" charset="0"/>
            </a:endParaRPr>
          </a:p>
        </p:txBody>
      </p:sp>
      <p:sp>
        <p:nvSpPr>
          <p:cNvPr id="75786" name="Text Box 75785"/>
          <p:cNvSpPr txBox="1"/>
          <p:nvPr/>
        </p:nvSpPr>
        <p:spPr>
          <a:xfrm>
            <a:off x="4419600" y="2895600"/>
            <a:ext cx="5270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2</a:t>
            </a:r>
            <a:endParaRPr sz="5400"/>
          </a:p>
        </p:txBody>
      </p:sp>
      <p:sp>
        <p:nvSpPr>
          <p:cNvPr id="75787" name="Straight Connector 75786"/>
          <p:cNvSpPr/>
          <p:nvPr/>
        </p:nvSpPr>
        <p:spPr>
          <a:xfrm>
            <a:off x="4343400" y="3733800"/>
            <a:ext cx="7620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5788" name="Text Box 75787"/>
          <p:cNvSpPr txBox="1"/>
          <p:nvPr/>
        </p:nvSpPr>
        <p:spPr>
          <a:xfrm>
            <a:off x="4419600" y="3657600"/>
            <a:ext cx="5270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2</a:t>
            </a:r>
            <a:endParaRPr sz="5400"/>
          </a:p>
          <a:p/>
        </p:txBody>
      </p:sp>
      <p:sp>
        <p:nvSpPr>
          <p:cNvPr id="75789" name="Text Box 75788"/>
          <p:cNvSpPr txBox="1"/>
          <p:nvPr/>
        </p:nvSpPr>
        <p:spPr>
          <a:xfrm>
            <a:off x="5181600" y="32004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6000">
                <a:cs typeface="Times New Roman" panose="02020603050405020304" pitchFamily="18" charset="0"/>
              </a:rPr>
              <a:t>=</a:t>
            </a:r>
            <a:endParaRPr sz="6000"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 advTm="102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5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5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5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57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5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57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5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5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5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57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57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2" grpId="0"/>
      <p:bldP spid="75784" grpId="0"/>
      <p:bldP spid="75786" grpId="0"/>
      <p:bldP spid="75788" grpId="0"/>
      <p:bldP spid="75789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6802" name="Title 7680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772400" cy="1143000"/>
          </a:xfrm>
          <a:ln/>
        </p:spPr>
        <p:txBody>
          <a:bodyPr anchor="b" anchorCtr="0"/>
          <a:p>
            <a:pPr algn="ctr"/>
            <a:r>
              <a:t>Simplify or Reduce This Fraction</a:t>
            </a:r>
          </a:p>
        </p:txBody>
      </p:sp>
      <p:sp>
        <p:nvSpPr>
          <p:cNvPr id="76803" name="Text Box 76802"/>
          <p:cNvSpPr txBox="1"/>
          <p:nvPr/>
        </p:nvSpPr>
        <p:spPr>
          <a:xfrm>
            <a:off x="2667000" y="2879725"/>
            <a:ext cx="8699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12</a:t>
            </a:r>
            <a:endParaRPr sz="5400"/>
          </a:p>
        </p:txBody>
      </p:sp>
      <p:sp>
        <p:nvSpPr>
          <p:cNvPr id="76804" name="Straight Connector 76803"/>
          <p:cNvSpPr/>
          <p:nvPr/>
        </p:nvSpPr>
        <p:spPr>
          <a:xfrm>
            <a:off x="2743200" y="3733800"/>
            <a:ext cx="7620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6805" name="Text Box 76804"/>
          <p:cNvSpPr txBox="1"/>
          <p:nvPr/>
        </p:nvSpPr>
        <p:spPr>
          <a:xfrm>
            <a:off x="2667000" y="3657600"/>
            <a:ext cx="8699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16</a:t>
            </a:r>
            <a:endParaRPr sz="5400"/>
          </a:p>
          <a:p/>
        </p:txBody>
      </p:sp>
      <p:sp>
        <p:nvSpPr>
          <p:cNvPr id="76806" name="Text Box 76805"/>
          <p:cNvSpPr txBox="1"/>
          <p:nvPr/>
        </p:nvSpPr>
        <p:spPr>
          <a:xfrm>
            <a:off x="5943600" y="2895600"/>
            <a:ext cx="5270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3</a:t>
            </a:r>
            <a:endParaRPr sz="5400"/>
          </a:p>
        </p:txBody>
      </p:sp>
      <p:sp>
        <p:nvSpPr>
          <p:cNvPr id="76807" name="Straight Connector 76806"/>
          <p:cNvSpPr/>
          <p:nvPr/>
        </p:nvSpPr>
        <p:spPr>
          <a:xfrm>
            <a:off x="5867400" y="3733800"/>
            <a:ext cx="762000" cy="1588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6808" name="Text Box 76807"/>
          <p:cNvSpPr txBox="1"/>
          <p:nvPr/>
        </p:nvSpPr>
        <p:spPr>
          <a:xfrm>
            <a:off x="5943600" y="3657600"/>
            <a:ext cx="5270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4</a:t>
            </a:r>
            <a:endParaRPr sz="5400"/>
          </a:p>
          <a:p/>
        </p:txBody>
      </p:sp>
      <p:sp>
        <p:nvSpPr>
          <p:cNvPr id="76809" name="Text Box 76808"/>
          <p:cNvSpPr txBox="1"/>
          <p:nvPr/>
        </p:nvSpPr>
        <p:spPr>
          <a:xfrm>
            <a:off x="3657600" y="3200400"/>
            <a:ext cx="6016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>
                <a:cs typeface="Times New Roman" panose="02020603050405020304" pitchFamily="18" charset="0"/>
              </a:rPr>
              <a:t>÷</a:t>
            </a:r>
            <a:endParaRPr sz="6000">
              <a:ea typeface="Times New Roman" panose="02020603050405020304" pitchFamily="18" charset="0"/>
            </a:endParaRPr>
          </a:p>
        </p:txBody>
      </p:sp>
      <p:sp>
        <p:nvSpPr>
          <p:cNvPr id="76810" name="Text Box 76809"/>
          <p:cNvSpPr txBox="1"/>
          <p:nvPr/>
        </p:nvSpPr>
        <p:spPr>
          <a:xfrm>
            <a:off x="4419600" y="2895600"/>
            <a:ext cx="5270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4</a:t>
            </a:r>
            <a:endParaRPr sz="5400"/>
          </a:p>
        </p:txBody>
      </p:sp>
      <p:sp>
        <p:nvSpPr>
          <p:cNvPr id="76811" name="Straight Connector 76810"/>
          <p:cNvSpPr/>
          <p:nvPr/>
        </p:nvSpPr>
        <p:spPr>
          <a:xfrm>
            <a:off x="4343400" y="3733800"/>
            <a:ext cx="7620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6812" name="Text Box 76811"/>
          <p:cNvSpPr txBox="1"/>
          <p:nvPr/>
        </p:nvSpPr>
        <p:spPr>
          <a:xfrm>
            <a:off x="4419600" y="3657600"/>
            <a:ext cx="5270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4</a:t>
            </a:r>
            <a:endParaRPr sz="5400"/>
          </a:p>
          <a:p/>
        </p:txBody>
      </p:sp>
      <p:sp>
        <p:nvSpPr>
          <p:cNvPr id="76813" name="Text Box 76812"/>
          <p:cNvSpPr txBox="1"/>
          <p:nvPr/>
        </p:nvSpPr>
        <p:spPr>
          <a:xfrm>
            <a:off x="5181600" y="32004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6000">
                <a:cs typeface="Times New Roman" panose="02020603050405020304" pitchFamily="18" charset="0"/>
              </a:rPr>
              <a:t>=</a:t>
            </a:r>
            <a:endParaRPr sz="6000"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 advTm="1059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6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6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6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6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68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6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6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6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6" grpId="0"/>
      <p:bldP spid="76808" grpId="0"/>
      <p:bldP spid="76810" grpId="0"/>
      <p:bldP spid="76812" grpId="0"/>
      <p:bldP spid="768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Title 31745"/>
          <p:cNvSpPr>
            <a:spLocks noGrp="1"/>
          </p:cNvSpPr>
          <p:nvPr>
            <p:ph type="title"/>
          </p:nvPr>
        </p:nvSpPr>
        <p:spPr>
          <a:xfrm>
            <a:off x="762000" y="381000"/>
            <a:ext cx="7772400" cy="1143000"/>
          </a:xfrm>
          <a:ln/>
        </p:spPr>
        <p:txBody>
          <a:bodyPr anchor="b" anchorCtr="0"/>
          <a:p>
            <a:pPr algn="ctr"/>
            <a:r>
              <a:t>Equivalent Fraction Models</a:t>
            </a:r>
          </a:p>
        </p:txBody>
      </p:sp>
      <p:sp>
        <p:nvSpPr>
          <p:cNvPr id="31747" name="Rectangle 31746"/>
          <p:cNvSpPr/>
          <p:nvPr/>
        </p:nvSpPr>
        <p:spPr>
          <a:xfrm>
            <a:off x="533400" y="1828800"/>
            <a:ext cx="1905000" cy="18288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1748" name="Rectangle 31747"/>
          <p:cNvSpPr/>
          <p:nvPr/>
        </p:nvSpPr>
        <p:spPr>
          <a:xfrm>
            <a:off x="533400" y="3657600"/>
            <a:ext cx="1905000" cy="18288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1749" name="Rectangle 31748"/>
          <p:cNvSpPr/>
          <p:nvPr/>
        </p:nvSpPr>
        <p:spPr>
          <a:xfrm>
            <a:off x="3657600" y="1828800"/>
            <a:ext cx="1905000" cy="18288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1750" name="Rectangle 31749"/>
          <p:cNvSpPr/>
          <p:nvPr/>
        </p:nvSpPr>
        <p:spPr>
          <a:xfrm>
            <a:off x="3657600" y="3657600"/>
            <a:ext cx="1905000" cy="18288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1751" name="Rectangle 31750"/>
          <p:cNvSpPr/>
          <p:nvPr/>
        </p:nvSpPr>
        <p:spPr>
          <a:xfrm>
            <a:off x="6705600" y="1828800"/>
            <a:ext cx="1905000" cy="18288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1752" name="Rectangle 31751"/>
          <p:cNvSpPr/>
          <p:nvPr/>
        </p:nvSpPr>
        <p:spPr>
          <a:xfrm>
            <a:off x="6705600" y="3657600"/>
            <a:ext cx="1905000" cy="18288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1753" name="Straight Connector 31752"/>
          <p:cNvSpPr/>
          <p:nvPr/>
        </p:nvSpPr>
        <p:spPr>
          <a:xfrm>
            <a:off x="2590800" y="3657600"/>
            <a:ext cx="914400" cy="0"/>
          </a:xfrm>
          <a:prstGeom prst="line">
            <a:avLst/>
          </a:prstGeom>
          <a:ln w="762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1754" name="Straight Connector 31753"/>
          <p:cNvSpPr/>
          <p:nvPr/>
        </p:nvSpPr>
        <p:spPr>
          <a:xfrm>
            <a:off x="5715000" y="3657600"/>
            <a:ext cx="914400" cy="0"/>
          </a:xfrm>
          <a:prstGeom prst="line">
            <a:avLst/>
          </a:prstGeom>
          <a:ln w="762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1755" name="Text Box 31754"/>
          <p:cNvSpPr txBox="1"/>
          <p:nvPr/>
        </p:nvSpPr>
        <p:spPr>
          <a:xfrm>
            <a:off x="1219200" y="5410200"/>
            <a:ext cx="488950" cy="82391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1</a:t>
            </a:r>
            <a:endParaRPr sz="4800"/>
          </a:p>
        </p:txBody>
      </p:sp>
      <p:sp>
        <p:nvSpPr>
          <p:cNvPr id="31756" name="Straight Connector 31755"/>
          <p:cNvSpPr/>
          <p:nvPr/>
        </p:nvSpPr>
        <p:spPr>
          <a:xfrm>
            <a:off x="1066800" y="6096000"/>
            <a:ext cx="762000" cy="15875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57" name="Text Box 31756"/>
          <p:cNvSpPr txBox="1"/>
          <p:nvPr/>
        </p:nvSpPr>
        <p:spPr>
          <a:xfrm>
            <a:off x="1219200" y="6034088"/>
            <a:ext cx="488950" cy="8239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2</a:t>
            </a:r>
            <a:endParaRPr sz="4800"/>
          </a:p>
        </p:txBody>
      </p:sp>
      <p:sp>
        <p:nvSpPr>
          <p:cNvPr id="31758" name="Straight Connector 31757"/>
          <p:cNvSpPr/>
          <p:nvPr/>
        </p:nvSpPr>
        <p:spPr>
          <a:xfrm>
            <a:off x="3657600" y="2286000"/>
            <a:ext cx="1905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59" name="Text Box 31758"/>
          <p:cNvSpPr txBox="1"/>
          <p:nvPr/>
        </p:nvSpPr>
        <p:spPr>
          <a:xfrm>
            <a:off x="4419600" y="5410200"/>
            <a:ext cx="488950" cy="82391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4</a:t>
            </a:r>
            <a:endParaRPr sz="4800"/>
          </a:p>
        </p:txBody>
      </p:sp>
      <p:sp>
        <p:nvSpPr>
          <p:cNvPr id="31760" name="Straight Connector 31759"/>
          <p:cNvSpPr/>
          <p:nvPr/>
        </p:nvSpPr>
        <p:spPr>
          <a:xfrm>
            <a:off x="4267200" y="6096000"/>
            <a:ext cx="762000" cy="15875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61" name="Text Box 31760"/>
          <p:cNvSpPr txBox="1"/>
          <p:nvPr/>
        </p:nvSpPr>
        <p:spPr>
          <a:xfrm>
            <a:off x="4419600" y="6034088"/>
            <a:ext cx="488950" cy="8239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8</a:t>
            </a:r>
            <a:endParaRPr sz="4800"/>
          </a:p>
        </p:txBody>
      </p:sp>
      <p:sp>
        <p:nvSpPr>
          <p:cNvPr id="31762" name="Straight Connector 31761"/>
          <p:cNvSpPr/>
          <p:nvPr/>
        </p:nvSpPr>
        <p:spPr>
          <a:xfrm>
            <a:off x="3657600" y="4572000"/>
            <a:ext cx="1905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63" name="Straight Connector 31762"/>
          <p:cNvSpPr/>
          <p:nvPr/>
        </p:nvSpPr>
        <p:spPr>
          <a:xfrm>
            <a:off x="3657600" y="3200400"/>
            <a:ext cx="1905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64" name="Straight Connector 31763"/>
          <p:cNvSpPr/>
          <p:nvPr/>
        </p:nvSpPr>
        <p:spPr>
          <a:xfrm>
            <a:off x="3657600" y="2743200"/>
            <a:ext cx="1905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65" name="Straight Connector 31764"/>
          <p:cNvSpPr/>
          <p:nvPr/>
        </p:nvSpPr>
        <p:spPr>
          <a:xfrm>
            <a:off x="3657600" y="4114800"/>
            <a:ext cx="1905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66" name="Straight Connector 31765"/>
          <p:cNvSpPr/>
          <p:nvPr/>
        </p:nvSpPr>
        <p:spPr>
          <a:xfrm>
            <a:off x="3657600" y="5029200"/>
            <a:ext cx="1905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67" name="Text Box 31766"/>
          <p:cNvSpPr txBox="1"/>
          <p:nvPr/>
        </p:nvSpPr>
        <p:spPr>
          <a:xfrm>
            <a:off x="7467600" y="5410200"/>
            <a:ext cx="488950" cy="82391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5</a:t>
            </a:r>
            <a:endParaRPr sz="4800"/>
          </a:p>
        </p:txBody>
      </p:sp>
      <p:sp>
        <p:nvSpPr>
          <p:cNvPr id="31768" name="Straight Connector 31767"/>
          <p:cNvSpPr/>
          <p:nvPr/>
        </p:nvSpPr>
        <p:spPr>
          <a:xfrm>
            <a:off x="7315200" y="6096000"/>
            <a:ext cx="762000" cy="15875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69" name="Text Box 31768"/>
          <p:cNvSpPr txBox="1"/>
          <p:nvPr/>
        </p:nvSpPr>
        <p:spPr>
          <a:xfrm>
            <a:off x="7239000" y="6034088"/>
            <a:ext cx="793750" cy="8239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10</a:t>
            </a:r>
            <a:endParaRPr sz="4800"/>
          </a:p>
        </p:txBody>
      </p:sp>
      <p:sp>
        <p:nvSpPr>
          <p:cNvPr id="31770" name="Straight Connector 31769"/>
          <p:cNvSpPr/>
          <p:nvPr/>
        </p:nvSpPr>
        <p:spPr>
          <a:xfrm>
            <a:off x="6705600" y="2209800"/>
            <a:ext cx="1905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71" name="Straight Connector 31770"/>
          <p:cNvSpPr/>
          <p:nvPr/>
        </p:nvSpPr>
        <p:spPr>
          <a:xfrm>
            <a:off x="6705600" y="2590800"/>
            <a:ext cx="1905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72" name="Straight Connector 31771"/>
          <p:cNvSpPr/>
          <p:nvPr/>
        </p:nvSpPr>
        <p:spPr>
          <a:xfrm>
            <a:off x="6705600" y="2971800"/>
            <a:ext cx="1905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73" name="Straight Connector 31772"/>
          <p:cNvSpPr/>
          <p:nvPr/>
        </p:nvSpPr>
        <p:spPr>
          <a:xfrm>
            <a:off x="6705600" y="4038600"/>
            <a:ext cx="1905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74" name="Straight Connector 31773"/>
          <p:cNvSpPr/>
          <p:nvPr/>
        </p:nvSpPr>
        <p:spPr>
          <a:xfrm>
            <a:off x="6705600" y="4419600"/>
            <a:ext cx="1905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75" name="Straight Connector 31774"/>
          <p:cNvSpPr/>
          <p:nvPr/>
        </p:nvSpPr>
        <p:spPr>
          <a:xfrm>
            <a:off x="6705600" y="4800600"/>
            <a:ext cx="1905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76" name="Straight Connector 31775"/>
          <p:cNvSpPr/>
          <p:nvPr/>
        </p:nvSpPr>
        <p:spPr>
          <a:xfrm>
            <a:off x="6705600" y="5181600"/>
            <a:ext cx="1905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77" name="Straight Connector 31776"/>
          <p:cNvSpPr/>
          <p:nvPr/>
        </p:nvSpPr>
        <p:spPr>
          <a:xfrm>
            <a:off x="6705600" y="3352800"/>
            <a:ext cx="1905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81" name="Text Box 31780"/>
          <p:cNvSpPr txBox="1"/>
          <p:nvPr/>
        </p:nvSpPr>
        <p:spPr>
          <a:xfrm>
            <a:off x="2743200" y="54864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=</a:t>
            </a:r>
            <a:endParaRPr sz="6000"/>
          </a:p>
        </p:txBody>
      </p:sp>
      <p:sp>
        <p:nvSpPr>
          <p:cNvPr id="31782" name="Text Box 31781"/>
          <p:cNvSpPr txBox="1"/>
          <p:nvPr/>
        </p:nvSpPr>
        <p:spPr>
          <a:xfrm>
            <a:off x="5867400" y="54102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=</a:t>
            </a:r>
            <a:endParaRPr sz="6000"/>
          </a:p>
        </p:txBody>
      </p:sp>
    </p:spTree>
  </p:cSld>
  <p:clrMapOvr>
    <a:masterClrMapping/>
  </p:clrMapOvr>
  <p:transition advTm="80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1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1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1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1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1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1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1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1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1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1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1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1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1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1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1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1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1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1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17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1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17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17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1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1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9" grpId="0"/>
      <p:bldP spid="31761" grpId="0"/>
      <p:bldP spid="31767" grpId="0"/>
      <p:bldP spid="31769" grpId="0"/>
      <p:bldP spid="31781" grpId="0"/>
      <p:bldP spid="31782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7826" name="Title 77825"/>
          <p:cNvSpPr>
            <a:spLocks noGrp="1"/>
          </p:cNvSpPr>
          <p:nvPr>
            <p:ph type="title"/>
          </p:nvPr>
        </p:nvSpPr>
        <p:spPr>
          <a:xfrm>
            <a:off x="609600" y="457200"/>
            <a:ext cx="7772400" cy="1143000"/>
          </a:xfrm>
          <a:ln/>
        </p:spPr>
        <p:txBody>
          <a:bodyPr anchor="b" anchorCtr="0"/>
          <a:p>
            <a:pPr algn="ctr"/>
            <a:r>
              <a:t>Simplify or Reduce This Fraction</a:t>
            </a:r>
          </a:p>
        </p:txBody>
      </p:sp>
      <p:sp>
        <p:nvSpPr>
          <p:cNvPr id="77827" name="Text Box 77826"/>
          <p:cNvSpPr txBox="1"/>
          <p:nvPr/>
        </p:nvSpPr>
        <p:spPr>
          <a:xfrm>
            <a:off x="2895600" y="2895600"/>
            <a:ext cx="5270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3</a:t>
            </a:r>
            <a:endParaRPr sz="5400"/>
          </a:p>
        </p:txBody>
      </p:sp>
      <p:sp>
        <p:nvSpPr>
          <p:cNvPr id="77828" name="Straight Connector 77827"/>
          <p:cNvSpPr/>
          <p:nvPr/>
        </p:nvSpPr>
        <p:spPr>
          <a:xfrm>
            <a:off x="2743200" y="3733800"/>
            <a:ext cx="7620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7829" name="Text Box 77828"/>
          <p:cNvSpPr txBox="1"/>
          <p:nvPr/>
        </p:nvSpPr>
        <p:spPr>
          <a:xfrm>
            <a:off x="2667000" y="3657600"/>
            <a:ext cx="8699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12</a:t>
            </a:r>
            <a:endParaRPr sz="5400"/>
          </a:p>
          <a:p/>
        </p:txBody>
      </p:sp>
      <p:sp>
        <p:nvSpPr>
          <p:cNvPr id="77830" name="Text Box 77829"/>
          <p:cNvSpPr txBox="1"/>
          <p:nvPr/>
        </p:nvSpPr>
        <p:spPr>
          <a:xfrm>
            <a:off x="5943600" y="2895600"/>
            <a:ext cx="5270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1</a:t>
            </a:r>
            <a:endParaRPr sz="5400"/>
          </a:p>
        </p:txBody>
      </p:sp>
      <p:sp>
        <p:nvSpPr>
          <p:cNvPr id="77831" name="Straight Connector 77830"/>
          <p:cNvSpPr/>
          <p:nvPr/>
        </p:nvSpPr>
        <p:spPr>
          <a:xfrm>
            <a:off x="5867400" y="3733800"/>
            <a:ext cx="762000" cy="1588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7832" name="Text Box 77831"/>
          <p:cNvSpPr txBox="1"/>
          <p:nvPr/>
        </p:nvSpPr>
        <p:spPr>
          <a:xfrm>
            <a:off x="5943600" y="3657600"/>
            <a:ext cx="5270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4</a:t>
            </a:r>
            <a:endParaRPr sz="5400"/>
          </a:p>
          <a:p/>
        </p:txBody>
      </p:sp>
      <p:sp>
        <p:nvSpPr>
          <p:cNvPr id="77833" name="Text Box 77832"/>
          <p:cNvSpPr txBox="1"/>
          <p:nvPr/>
        </p:nvSpPr>
        <p:spPr>
          <a:xfrm>
            <a:off x="3657600" y="3200400"/>
            <a:ext cx="6016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>
                <a:cs typeface="Times New Roman" panose="02020603050405020304" pitchFamily="18" charset="0"/>
              </a:rPr>
              <a:t>÷</a:t>
            </a:r>
            <a:endParaRPr sz="6000">
              <a:ea typeface="Times New Roman" panose="02020603050405020304" pitchFamily="18" charset="0"/>
            </a:endParaRPr>
          </a:p>
        </p:txBody>
      </p:sp>
      <p:sp>
        <p:nvSpPr>
          <p:cNvPr id="77834" name="Text Box 77833"/>
          <p:cNvSpPr txBox="1"/>
          <p:nvPr/>
        </p:nvSpPr>
        <p:spPr>
          <a:xfrm>
            <a:off x="4419600" y="2895600"/>
            <a:ext cx="5270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3</a:t>
            </a:r>
            <a:endParaRPr sz="5400"/>
          </a:p>
        </p:txBody>
      </p:sp>
      <p:sp>
        <p:nvSpPr>
          <p:cNvPr id="77835" name="Straight Connector 77834"/>
          <p:cNvSpPr/>
          <p:nvPr/>
        </p:nvSpPr>
        <p:spPr>
          <a:xfrm>
            <a:off x="4343400" y="3733800"/>
            <a:ext cx="7620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7836" name="Text Box 77835"/>
          <p:cNvSpPr txBox="1"/>
          <p:nvPr/>
        </p:nvSpPr>
        <p:spPr>
          <a:xfrm>
            <a:off x="4419600" y="3657600"/>
            <a:ext cx="5270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3</a:t>
            </a:r>
            <a:endParaRPr sz="5400"/>
          </a:p>
          <a:p/>
        </p:txBody>
      </p:sp>
      <p:sp>
        <p:nvSpPr>
          <p:cNvPr id="77837" name="Text Box 77836"/>
          <p:cNvSpPr txBox="1"/>
          <p:nvPr/>
        </p:nvSpPr>
        <p:spPr>
          <a:xfrm>
            <a:off x="5181600" y="32004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6000">
                <a:cs typeface="Times New Roman" panose="02020603050405020304" pitchFamily="18" charset="0"/>
              </a:rPr>
              <a:t>=</a:t>
            </a:r>
            <a:endParaRPr sz="6000"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 advTm="910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7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7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7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7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7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7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7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7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7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7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7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7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30" grpId="0"/>
      <p:bldP spid="77832" grpId="0"/>
      <p:bldP spid="77834" grpId="0"/>
      <p:bldP spid="77836" grpId="0"/>
      <p:bldP spid="77837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8850" name="Title 78849"/>
          <p:cNvSpPr>
            <a:spLocks noGrp="1"/>
          </p:cNvSpPr>
          <p:nvPr>
            <p:ph type="title"/>
          </p:nvPr>
        </p:nvSpPr>
        <p:spPr>
          <a:xfrm>
            <a:off x="609600" y="457200"/>
            <a:ext cx="7772400" cy="1143000"/>
          </a:xfrm>
          <a:ln/>
        </p:spPr>
        <p:txBody>
          <a:bodyPr anchor="b" anchorCtr="0"/>
          <a:p>
            <a:pPr algn="ctr"/>
            <a:r>
              <a:t>Simplify or Reduce This Fraction</a:t>
            </a:r>
          </a:p>
        </p:txBody>
      </p:sp>
      <p:sp>
        <p:nvSpPr>
          <p:cNvPr id="78851" name="Text Box 78850"/>
          <p:cNvSpPr txBox="1"/>
          <p:nvPr/>
        </p:nvSpPr>
        <p:spPr>
          <a:xfrm>
            <a:off x="2895600" y="2895600"/>
            <a:ext cx="5270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2</a:t>
            </a:r>
            <a:endParaRPr sz="5400"/>
          </a:p>
        </p:txBody>
      </p:sp>
      <p:sp>
        <p:nvSpPr>
          <p:cNvPr id="78852" name="Straight Connector 78851"/>
          <p:cNvSpPr/>
          <p:nvPr/>
        </p:nvSpPr>
        <p:spPr>
          <a:xfrm>
            <a:off x="2743200" y="3733800"/>
            <a:ext cx="7620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8853" name="Text Box 78852"/>
          <p:cNvSpPr txBox="1"/>
          <p:nvPr/>
        </p:nvSpPr>
        <p:spPr>
          <a:xfrm>
            <a:off x="2895600" y="3657600"/>
            <a:ext cx="5270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8</a:t>
            </a:r>
            <a:endParaRPr sz="5400"/>
          </a:p>
          <a:p/>
        </p:txBody>
      </p:sp>
      <p:sp>
        <p:nvSpPr>
          <p:cNvPr id="78854" name="Text Box 78853"/>
          <p:cNvSpPr txBox="1"/>
          <p:nvPr/>
        </p:nvSpPr>
        <p:spPr>
          <a:xfrm>
            <a:off x="5943600" y="2895600"/>
            <a:ext cx="5270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1</a:t>
            </a:r>
            <a:endParaRPr sz="5400"/>
          </a:p>
        </p:txBody>
      </p:sp>
      <p:sp>
        <p:nvSpPr>
          <p:cNvPr id="78855" name="Straight Connector 78854"/>
          <p:cNvSpPr/>
          <p:nvPr/>
        </p:nvSpPr>
        <p:spPr>
          <a:xfrm>
            <a:off x="5867400" y="3733800"/>
            <a:ext cx="762000" cy="1588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8856" name="Text Box 78855"/>
          <p:cNvSpPr txBox="1"/>
          <p:nvPr/>
        </p:nvSpPr>
        <p:spPr>
          <a:xfrm>
            <a:off x="5943600" y="3657600"/>
            <a:ext cx="5270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4</a:t>
            </a:r>
            <a:endParaRPr sz="5400"/>
          </a:p>
          <a:p/>
        </p:txBody>
      </p:sp>
      <p:sp>
        <p:nvSpPr>
          <p:cNvPr id="78857" name="Text Box 78856"/>
          <p:cNvSpPr txBox="1"/>
          <p:nvPr/>
        </p:nvSpPr>
        <p:spPr>
          <a:xfrm>
            <a:off x="3657600" y="3200400"/>
            <a:ext cx="6016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>
                <a:cs typeface="Times New Roman" panose="02020603050405020304" pitchFamily="18" charset="0"/>
              </a:rPr>
              <a:t>÷</a:t>
            </a:r>
            <a:endParaRPr sz="6000">
              <a:ea typeface="Times New Roman" panose="02020603050405020304" pitchFamily="18" charset="0"/>
            </a:endParaRPr>
          </a:p>
        </p:txBody>
      </p:sp>
      <p:sp>
        <p:nvSpPr>
          <p:cNvPr id="78858" name="Text Box 78857"/>
          <p:cNvSpPr txBox="1"/>
          <p:nvPr/>
        </p:nvSpPr>
        <p:spPr>
          <a:xfrm>
            <a:off x="4419600" y="2895600"/>
            <a:ext cx="5270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2</a:t>
            </a:r>
            <a:endParaRPr sz="5400"/>
          </a:p>
        </p:txBody>
      </p:sp>
      <p:sp>
        <p:nvSpPr>
          <p:cNvPr id="78859" name="Straight Connector 78858"/>
          <p:cNvSpPr/>
          <p:nvPr/>
        </p:nvSpPr>
        <p:spPr>
          <a:xfrm>
            <a:off x="4343400" y="3733800"/>
            <a:ext cx="7620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8860" name="Text Box 78859"/>
          <p:cNvSpPr txBox="1"/>
          <p:nvPr/>
        </p:nvSpPr>
        <p:spPr>
          <a:xfrm>
            <a:off x="4419600" y="3657600"/>
            <a:ext cx="5270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2</a:t>
            </a:r>
            <a:endParaRPr sz="5400"/>
          </a:p>
          <a:p/>
        </p:txBody>
      </p:sp>
      <p:sp>
        <p:nvSpPr>
          <p:cNvPr id="78861" name="Text Box 78860"/>
          <p:cNvSpPr txBox="1"/>
          <p:nvPr/>
        </p:nvSpPr>
        <p:spPr>
          <a:xfrm>
            <a:off x="5181600" y="32004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6000">
                <a:cs typeface="Times New Roman" panose="02020603050405020304" pitchFamily="18" charset="0"/>
              </a:rPr>
              <a:t>=</a:t>
            </a:r>
            <a:endParaRPr sz="6000"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 advTm="1192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8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8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8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8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8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8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88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8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4" grpId="0"/>
      <p:bldP spid="78856" grpId="0"/>
      <p:bldP spid="78858" grpId="0"/>
      <p:bldP spid="78860" grpId="0"/>
      <p:bldP spid="78861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9874" name="Title 79873"/>
          <p:cNvSpPr>
            <a:spLocks noGrp="1"/>
          </p:cNvSpPr>
          <p:nvPr>
            <p:ph type="title"/>
          </p:nvPr>
        </p:nvSpPr>
        <p:spPr>
          <a:xfrm>
            <a:off x="609600" y="457200"/>
            <a:ext cx="7772400" cy="1143000"/>
          </a:xfrm>
          <a:ln/>
        </p:spPr>
        <p:txBody>
          <a:bodyPr anchor="b" anchorCtr="0"/>
          <a:p>
            <a:pPr algn="ctr"/>
            <a:r>
              <a:t>Simplify or Reduce This Fraction</a:t>
            </a:r>
          </a:p>
        </p:txBody>
      </p:sp>
      <p:sp>
        <p:nvSpPr>
          <p:cNvPr id="79875" name="Text Box 79874"/>
          <p:cNvSpPr txBox="1"/>
          <p:nvPr/>
        </p:nvSpPr>
        <p:spPr>
          <a:xfrm>
            <a:off x="2895600" y="2895600"/>
            <a:ext cx="5270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2</a:t>
            </a:r>
            <a:endParaRPr sz="5400"/>
          </a:p>
        </p:txBody>
      </p:sp>
      <p:sp>
        <p:nvSpPr>
          <p:cNvPr id="79876" name="Straight Connector 79875"/>
          <p:cNvSpPr/>
          <p:nvPr/>
        </p:nvSpPr>
        <p:spPr>
          <a:xfrm>
            <a:off x="2743200" y="3733800"/>
            <a:ext cx="7620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9877" name="Text Box 79876"/>
          <p:cNvSpPr txBox="1"/>
          <p:nvPr/>
        </p:nvSpPr>
        <p:spPr>
          <a:xfrm>
            <a:off x="2895600" y="3657600"/>
            <a:ext cx="5270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4</a:t>
            </a:r>
            <a:endParaRPr sz="5400"/>
          </a:p>
          <a:p/>
        </p:txBody>
      </p:sp>
      <p:sp>
        <p:nvSpPr>
          <p:cNvPr id="79878" name="Text Box 79877"/>
          <p:cNvSpPr txBox="1"/>
          <p:nvPr/>
        </p:nvSpPr>
        <p:spPr>
          <a:xfrm>
            <a:off x="5943600" y="2895600"/>
            <a:ext cx="5270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1</a:t>
            </a:r>
            <a:endParaRPr sz="5400"/>
          </a:p>
        </p:txBody>
      </p:sp>
      <p:sp>
        <p:nvSpPr>
          <p:cNvPr id="79879" name="Straight Connector 79878"/>
          <p:cNvSpPr/>
          <p:nvPr/>
        </p:nvSpPr>
        <p:spPr>
          <a:xfrm>
            <a:off x="5867400" y="3733800"/>
            <a:ext cx="762000" cy="1588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9880" name="Text Box 79879"/>
          <p:cNvSpPr txBox="1"/>
          <p:nvPr/>
        </p:nvSpPr>
        <p:spPr>
          <a:xfrm>
            <a:off x="5943600" y="3657600"/>
            <a:ext cx="5270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2</a:t>
            </a:r>
            <a:endParaRPr sz="5400"/>
          </a:p>
          <a:p/>
        </p:txBody>
      </p:sp>
      <p:sp>
        <p:nvSpPr>
          <p:cNvPr id="79881" name="Text Box 79880"/>
          <p:cNvSpPr txBox="1"/>
          <p:nvPr/>
        </p:nvSpPr>
        <p:spPr>
          <a:xfrm>
            <a:off x="3657600" y="3200400"/>
            <a:ext cx="6016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>
                <a:cs typeface="Times New Roman" panose="02020603050405020304" pitchFamily="18" charset="0"/>
              </a:rPr>
              <a:t>÷</a:t>
            </a:r>
            <a:endParaRPr sz="6000">
              <a:ea typeface="Times New Roman" panose="02020603050405020304" pitchFamily="18" charset="0"/>
            </a:endParaRPr>
          </a:p>
        </p:txBody>
      </p:sp>
      <p:sp>
        <p:nvSpPr>
          <p:cNvPr id="79882" name="Text Box 79881"/>
          <p:cNvSpPr txBox="1"/>
          <p:nvPr/>
        </p:nvSpPr>
        <p:spPr>
          <a:xfrm>
            <a:off x="4419600" y="2895600"/>
            <a:ext cx="5270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2</a:t>
            </a:r>
            <a:endParaRPr sz="5400"/>
          </a:p>
        </p:txBody>
      </p:sp>
      <p:sp>
        <p:nvSpPr>
          <p:cNvPr id="79883" name="Straight Connector 79882"/>
          <p:cNvSpPr/>
          <p:nvPr/>
        </p:nvSpPr>
        <p:spPr>
          <a:xfrm>
            <a:off x="4343400" y="3733800"/>
            <a:ext cx="7620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9884" name="Text Box 79883"/>
          <p:cNvSpPr txBox="1"/>
          <p:nvPr/>
        </p:nvSpPr>
        <p:spPr>
          <a:xfrm>
            <a:off x="4419600" y="3657600"/>
            <a:ext cx="5270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2</a:t>
            </a:r>
            <a:endParaRPr sz="5400"/>
          </a:p>
          <a:p/>
        </p:txBody>
      </p:sp>
      <p:sp>
        <p:nvSpPr>
          <p:cNvPr id="79885" name="Text Box 79884"/>
          <p:cNvSpPr txBox="1"/>
          <p:nvPr/>
        </p:nvSpPr>
        <p:spPr>
          <a:xfrm>
            <a:off x="5181600" y="32004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6000">
                <a:cs typeface="Times New Roman" panose="02020603050405020304" pitchFamily="18" charset="0"/>
              </a:rPr>
              <a:t>=</a:t>
            </a:r>
            <a:endParaRPr sz="6000"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 advTm="939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9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9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9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9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98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9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9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9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9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9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98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98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8" grpId="0"/>
      <p:bldP spid="79880" grpId="0"/>
      <p:bldP spid="79882" grpId="0"/>
      <p:bldP spid="79884" grpId="0"/>
      <p:bldP spid="79885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0898" name="Title 80897"/>
          <p:cNvSpPr>
            <a:spLocks noGrp="1"/>
          </p:cNvSpPr>
          <p:nvPr>
            <p:ph type="title"/>
          </p:nvPr>
        </p:nvSpPr>
        <p:spPr>
          <a:xfrm>
            <a:off x="609600" y="457200"/>
            <a:ext cx="7772400" cy="1143000"/>
          </a:xfrm>
          <a:ln/>
        </p:spPr>
        <p:txBody>
          <a:bodyPr anchor="b" anchorCtr="0"/>
          <a:p>
            <a:pPr algn="ctr"/>
            <a:r>
              <a:t>Simplify or Reduce This Fraction</a:t>
            </a:r>
          </a:p>
        </p:txBody>
      </p:sp>
      <p:sp>
        <p:nvSpPr>
          <p:cNvPr id="80899" name="Text Box 80898"/>
          <p:cNvSpPr txBox="1"/>
          <p:nvPr/>
        </p:nvSpPr>
        <p:spPr>
          <a:xfrm>
            <a:off x="2895600" y="2895600"/>
            <a:ext cx="5270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6</a:t>
            </a:r>
            <a:endParaRPr sz="5400"/>
          </a:p>
        </p:txBody>
      </p:sp>
      <p:sp>
        <p:nvSpPr>
          <p:cNvPr id="80900" name="Straight Connector 80899"/>
          <p:cNvSpPr/>
          <p:nvPr/>
        </p:nvSpPr>
        <p:spPr>
          <a:xfrm>
            <a:off x="2743200" y="3733800"/>
            <a:ext cx="7620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0901" name="Text Box 80900"/>
          <p:cNvSpPr txBox="1"/>
          <p:nvPr/>
        </p:nvSpPr>
        <p:spPr>
          <a:xfrm>
            <a:off x="2895600" y="3657600"/>
            <a:ext cx="5270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9</a:t>
            </a:r>
            <a:endParaRPr sz="5400"/>
          </a:p>
          <a:p/>
        </p:txBody>
      </p:sp>
      <p:sp>
        <p:nvSpPr>
          <p:cNvPr id="80902" name="Text Box 80901"/>
          <p:cNvSpPr txBox="1"/>
          <p:nvPr/>
        </p:nvSpPr>
        <p:spPr>
          <a:xfrm>
            <a:off x="5943600" y="2895600"/>
            <a:ext cx="5270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2</a:t>
            </a:r>
            <a:endParaRPr sz="5400"/>
          </a:p>
        </p:txBody>
      </p:sp>
      <p:sp>
        <p:nvSpPr>
          <p:cNvPr id="80903" name="Straight Connector 80902"/>
          <p:cNvSpPr/>
          <p:nvPr/>
        </p:nvSpPr>
        <p:spPr>
          <a:xfrm>
            <a:off x="5867400" y="3733800"/>
            <a:ext cx="762000" cy="1588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0904" name="Text Box 80903"/>
          <p:cNvSpPr txBox="1"/>
          <p:nvPr/>
        </p:nvSpPr>
        <p:spPr>
          <a:xfrm>
            <a:off x="5943600" y="3657600"/>
            <a:ext cx="5270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3</a:t>
            </a:r>
            <a:endParaRPr sz="5400"/>
          </a:p>
          <a:p/>
        </p:txBody>
      </p:sp>
      <p:sp>
        <p:nvSpPr>
          <p:cNvPr id="80905" name="Text Box 80904"/>
          <p:cNvSpPr txBox="1"/>
          <p:nvPr/>
        </p:nvSpPr>
        <p:spPr>
          <a:xfrm>
            <a:off x="3657600" y="3200400"/>
            <a:ext cx="6016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>
                <a:cs typeface="Times New Roman" panose="02020603050405020304" pitchFamily="18" charset="0"/>
              </a:rPr>
              <a:t>÷</a:t>
            </a:r>
            <a:endParaRPr sz="6000">
              <a:ea typeface="Times New Roman" panose="02020603050405020304" pitchFamily="18" charset="0"/>
            </a:endParaRPr>
          </a:p>
        </p:txBody>
      </p:sp>
      <p:sp>
        <p:nvSpPr>
          <p:cNvPr id="80906" name="Text Box 80905"/>
          <p:cNvSpPr txBox="1"/>
          <p:nvPr/>
        </p:nvSpPr>
        <p:spPr>
          <a:xfrm>
            <a:off x="4419600" y="2895600"/>
            <a:ext cx="5270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3</a:t>
            </a:r>
            <a:endParaRPr sz="5400"/>
          </a:p>
        </p:txBody>
      </p:sp>
      <p:sp>
        <p:nvSpPr>
          <p:cNvPr id="80907" name="Straight Connector 80906"/>
          <p:cNvSpPr/>
          <p:nvPr/>
        </p:nvSpPr>
        <p:spPr>
          <a:xfrm>
            <a:off x="4343400" y="3733800"/>
            <a:ext cx="7620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0908" name="Text Box 80907"/>
          <p:cNvSpPr txBox="1"/>
          <p:nvPr/>
        </p:nvSpPr>
        <p:spPr>
          <a:xfrm>
            <a:off x="4419600" y="3657600"/>
            <a:ext cx="5270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3</a:t>
            </a:r>
            <a:endParaRPr sz="5400"/>
          </a:p>
          <a:p/>
        </p:txBody>
      </p:sp>
      <p:sp>
        <p:nvSpPr>
          <p:cNvPr id="80909" name="Text Box 80908"/>
          <p:cNvSpPr txBox="1"/>
          <p:nvPr/>
        </p:nvSpPr>
        <p:spPr>
          <a:xfrm>
            <a:off x="5181600" y="32004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6000">
                <a:cs typeface="Times New Roman" panose="02020603050405020304" pitchFamily="18" charset="0"/>
              </a:rPr>
              <a:t>=</a:t>
            </a:r>
            <a:endParaRPr sz="6000"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 advTm="859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0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0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0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0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0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0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0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0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0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0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0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0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2" grpId="0"/>
      <p:bldP spid="80904" grpId="0"/>
      <p:bldP spid="80906" grpId="0"/>
      <p:bldP spid="80908" grpId="0"/>
      <p:bldP spid="80909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22" name="Title 8192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772400" cy="1143000"/>
          </a:xfrm>
          <a:ln/>
        </p:spPr>
        <p:txBody>
          <a:bodyPr anchor="b" anchorCtr="0"/>
          <a:p>
            <a:pPr algn="ctr"/>
            <a:r>
              <a:t>Simplify or Reduce This Fraction</a:t>
            </a:r>
          </a:p>
        </p:txBody>
      </p:sp>
      <p:sp>
        <p:nvSpPr>
          <p:cNvPr id="81923" name="Text Box 81922"/>
          <p:cNvSpPr txBox="1"/>
          <p:nvPr/>
        </p:nvSpPr>
        <p:spPr>
          <a:xfrm>
            <a:off x="2895600" y="2895600"/>
            <a:ext cx="5270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6</a:t>
            </a:r>
            <a:endParaRPr sz="5400"/>
          </a:p>
        </p:txBody>
      </p:sp>
      <p:sp>
        <p:nvSpPr>
          <p:cNvPr id="81924" name="Straight Connector 81923"/>
          <p:cNvSpPr/>
          <p:nvPr/>
        </p:nvSpPr>
        <p:spPr>
          <a:xfrm>
            <a:off x="2743200" y="3733800"/>
            <a:ext cx="7620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1925" name="Text Box 81924"/>
          <p:cNvSpPr txBox="1"/>
          <p:nvPr/>
        </p:nvSpPr>
        <p:spPr>
          <a:xfrm>
            <a:off x="2895600" y="3657600"/>
            <a:ext cx="5270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8</a:t>
            </a:r>
            <a:endParaRPr sz="5400"/>
          </a:p>
          <a:p/>
        </p:txBody>
      </p:sp>
      <p:sp>
        <p:nvSpPr>
          <p:cNvPr id="81926" name="Text Box 81925"/>
          <p:cNvSpPr txBox="1"/>
          <p:nvPr/>
        </p:nvSpPr>
        <p:spPr>
          <a:xfrm>
            <a:off x="5943600" y="2895600"/>
            <a:ext cx="5270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3</a:t>
            </a:r>
            <a:endParaRPr sz="5400"/>
          </a:p>
        </p:txBody>
      </p:sp>
      <p:sp>
        <p:nvSpPr>
          <p:cNvPr id="81927" name="Straight Connector 81926"/>
          <p:cNvSpPr/>
          <p:nvPr/>
        </p:nvSpPr>
        <p:spPr>
          <a:xfrm>
            <a:off x="5867400" y="3733800"/>
            <a:ext cx="762000" cy="1588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1928" name="Text Box 81927"/>
          <p:cNvSpPr txBox="1"/>
          <p:nvPr/>
        </p:nvSpPr>
        <p:spPr>
          <a:xfrm>
            <a:off x="5943600" y="3657600"/>
            <a:ext cx="5270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4</a:t>
            </a:r>
            <a:endParaRPr sz="5400"/>
          </a:p>
          <a:p/>
        </p:txBody>
      </p:sp>
      <p:sp>
        <p:nvSpPr>
          <p:cNvPr id="81929" name="Text Box 81928"/>
          <p:cNvSpPr txBox="1"/>
          <p:nvPr/>
        </p:nvSpPr>
        <p:spPr>
          <a:xfrm>
            <a:off x="3657600" y="3200400"/>
            <a:ext cx="6016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>
                <a:cs typeface="Times New Roman" panose="02020603050405020304" pitchFamily="18" charset="0"/>
              </a:rPr>
              <a:t>÷</a:t>
            </a:r>
            <a:endParaRPr sz="6000">
              <a:ea typeface="Times New Roman" panose="02020603050405020304" pitchFamily="18" charset="0"/>
            </a:endParaRPr>
          </a:p>
        </p:txBody>
      </p:sp>
      <p:sp>
        <p:nvSpPr>
          <p:cNvPr id="81930" name="Text Box 81929"/>
          <p:cNvSpPr txBox="1"/>
          <p:nvPr/>
        </p:nvSpPr>
        <p:spPr>
          <a:xfrm>
            <a:off x="4419600" y="2895600"/>
            <a:ext cx="5270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2</a:t>
            </a:r>
            <a:endParaRPr sz="5400"/>
          </a:p>
        </p:txBody>
      </p:sp>
      <p:sp>
        <p:nvSpPr>
          <p:cNvPr id="81931" name="Straight Connector 81930"/>
          <p:cNvSpPr/>
          <p:nvPr/>
        </p:nvSpPr>
        <p:spPr>
          <a:xfrm>
            <a:off x="4343400" y="3733800"/>
            <a:ext cx="7620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1932" name="Text Box 81931"/>
          <p:cNvSpPr txBox="1"/>
          <p:nvPr/>
        </p:nvSpPr>
        <p:spPr>
          <a:xfrm>
            <a:off x="4419600" y="3657600"/>
            <a:ext cx="5270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2</a:t>
            </a:r>
            <a:endParaRPr sz="5400"/>
          </a:p>
          <a:p/>
        </p:txBody>
      </p:sp>
      <p:sp>
        <p:nvSpPr>
          <p:cNvPr id="81933" name="Text Box 81932"/>
          <p:cNvSpPr txBox="1"/>
          <p:nvPr/>
        </p:nvSpPr>
        <p:spPr>
          <a:xfrm>
            <a:off x="5181600" y="32004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6000">
                <a:cs typeface="Times New Roman" panose="02020603050405020304" pitchFamily="18" charset="0"/>
              </a:rPr>
              <a:t>=</a:t>
            </a:r>
            <a:endParaRPr sz="6000"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 advTm="928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1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1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6" grpId="0"/>
      <p:bldP spid="81928" grpId="0"/>
      <p:bldP spid="81930" grpId="0"/>
      <p:bldP spid="81932" grpId="0"/>
      <p:bldP spid="819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4" name="Title 33793"/>
          <p:cNvSpPr>
            <a:spLocks noGrp="1"/>
          </p:cNvSpPr>
          <p:nvPr>
            <p:ph type="title"/>
          </p:nvPr>
        </p:nvSpPr>
        <p:spPr>
          <a:xfrm>
            <a:off x="762000" y="381000"/>
            <a:ext cx="7772400" cy="1143000"/>
          </a:xfrm>
          <a:ln/>
        </p:spPr>
        <p:txBody>
          <a:bodyPr anchor="b" anchorCtr="0"/>
          <a:p>
            <a:pPr algn="ctr"/>
            <a:r>
              <a:t>Equivalent Fraction Models</a:t>
            </a:r>
          </a:p>
        </p:txBody>
      </p:sp>
      <p:sp>
        <p:nvSpPr>
          <p:cNvPr id="33795" name="Straight Connector 33794"/>
          <p:cNvSpPr/>
          <p:nvPr/>
        </p:nvSpPr>
        <p:spPr>
          <a:xfrm>
            <a:off x="4191000" y="3657600"/>
            <a:ext cx="914400" cy="0"/>
          </a:xfrm>
          <a:prstGeom prst="line">
            <a:avLst/>
          </a:prstGeom>
          <a:ln w="762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3796" name="Text Box 33795"/>
          <p:cNvSpPr txBox="1"/>
          <p:nvPr/>
        </p:nvSpPr>
        <p:spPr>
          <a:xfrm>
            <a:off x="2133600" y="5410200"/>
            <a:ext cx="488950" cy="82391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1</a:t>
            </a:r>
            <a:endParaRPr sz="4800"/>
          </a:p>
        </p:txBody>
      </p:sp>
      <p:sp>
        <p:nvSpPr>
          <p:cNvPr id="33797" name="Straight Connector 33796"/>
          <p:cNvSpPr/>
          <p:nvPr/>
        </p:nvSpPr>
        <p:spPr>
          <a:xfrm>
            <a:off x="1981200" y="6096000"/>
            <a:ext cx="762000" cy="15875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798" name="Text Box 33797"/>
          <p:cNvSpPr txBox="1"/>
          <p:nvPr/>
        </p:nvSpPr>
        <p:spPr>
          <a:xfrm>
            <a:off x="2133600" y="6034088"/>
            <a:ext cx="488950" cy="8239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2</a:t>
            </a:r>
            <a:endParaRPr sz="4800"/>
          </a:p>
        </p:txBody>
      </p:sp>
      <p:sp>
        <p:nvSpPr>
          <p:cNvPr id="33799" name="Text Box 33798"/>
          <p:cNvSpPr txBox="1"/>
          <p:nvPr/>
        </p:nvSpPr>
        <p:spPr>
          <a:xfrm>
            <a:off x="6858000" y="5410200"/>
            <a:ext cx="488950" cy="82391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4</a:t>
            </a:r>
            <a:endParaRPr sz="4800"/>
          </a:p>
        </p:txBody>
      </p:sp>
      <p:sp>
        <p:nvSpPr>
          <p:cNvPr id="33800" name="Straight Connector 33799"/>
          <p:cNvSpPr/>
          <p:nvPr/>
        </p:nvSpPr>
        <p:spPr>
          <a:xfrm>
            <a:off x="6705600" y="6096000"/>
            <a:ext cx="762000" cy="15875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801" name="Text Box 33800"/>
          <p:cNvSpPr txBox="1"/>
          <p:nvPr/>
        </p:nvSpPr>
        <p:spPr>
          <a:xfrm>
            <a:off x="6858000" y="6034088"/>
            <a:ext cx="488950" cy="8239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8</a:t>
            </a:r>
            <a:endParaRPr sz="4800"/>
          </a:p>
        </p:txBody>
      </p:sp>
      <p:sp>
        <p:nvSpPr>
          <p:cNvPr id="33802" name="Text Box 33801"/>
          <p:cNvSpPr txBox="1"/>
          <p:nvPr/>
        </p:nvSpPr>
        <p:spPr>
          <a:xfrm>
            <a:off x="4495800" y="54864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=</a:t>
            </a:r>
            <a:endParaRPr sz="6000"/>
          </a:p>
        </p:txBody>
      </p:sp>
      <p:sp>
        <p:nvSpPr>
          <p:cNvPr id="33803" name="Oval 33802"/>
          <p:cNvSpPr/>
          <p:nvPr/>
        </p:nvSpPr>
        <p:spPr>
          <a:xfrm>
            <a:off x="762000" y="2057400"/>
            <a:ext cx="3124200" cy="31242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3804" name="Straight Connector 33803"/>
          <p:cNvSpPr/>
          <p:nvPr/>
        </p:nvSpPr>
        <p:spPr>
          <a:xfrm>
            <a:off x="2362200" y="2057400"/>
            <a:ext cx="1588" cy="31242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806" name="Freeform 33805"/>
          <p:cNvSpPr/>
          <p:nvPr/>
        </p:nvSpPr>
        <p:spPr>
          <a:xfrm>
            <a:off x="2351088" y="3581400"/>
            <a:ext cx="1535112" cy="1600200"/>
          </a:xfrm>
          <a:custGeom>
            <a:avLst/>
            <a:gdLst/>
            <a:ahLst/>
            <a:cxnLst/>
            <a:pathLst>
              <a:path w="1344" h="1296">
                <a:moveTo>
                  <a:pt x="41" y="0"/>
                </a:moveTo>
                <a:cubicBezTo>
                  <a:pt x="0" y="123"/>
                  <a:pt x="23" y="18"/>
                  <a:pt x="23" y="175"/>
                </a:cubicBezTo>
                <a:cubicBezTo>
                  <a:pt x="23" y="455"/>
                  <a:pt x="0" y="278"/>
                  <a:pt x="0" y="576"/>
                </a:cubicBezTo>
                <a:cubicBezTo>
                  <a:pt x="0" y="736"/>
                  <a:pt x="23" y="420"/>
                  <a:pt x="23" y="876"/>
                </a:cubicBezTo>
                <a:cubicBezTo>
                  <a:pt x="6" y="1016"/>
                  <a:pt x="14" y="1068"/>
                  <a:pt x="23" y="1138"/>
                </a:cubicBezTo>
                <a:cubicBezTo>
                  <a:pt x="26" y="1162"/>
                  <a:pt x="40" y="1246"/>
                  <a:pt x="58" y="1261"/>
                </a:cubicBezTo>
                <a:cubicBezTo>
                  <a:pt x="81" y="1280"/>
                  <a:pt x="187" y="1273"/>
                  <a:pt x="217" y="1278"/>
                </a:cubicBezTo>
                <a:cubicBezTo>
                  <a:pt x="446" y="1226"/>
                  <a:pt x="252" y="1296"/>
                  <a:pt x="323" y="1243"/>
                </a:cubicBezTo>
                <a:cubicBezTo>
                  <a:pt x="375" y="1243"/>
                  <a:pt x="503" y="1212"/>
                  <a:pt x="534" y="1191"/>
                </a:cubicBezTo>
                <a:cubicBezTo>
                  <a:pt x="569" y="1168"/>
                  <a:pt x="604" y="1161"/>
                  <a:pt x="640" y="1138"/>
                </a:cubicBezTo>
                <a:cubicBezTo>
                  <a:pt x="673" y="1116"/>
                  <a:pt x="712" y="1108"/>
                  <a:pt x="745" y="1086"/>
                </a:cubicBezTo>
                <a:cubicBezTo>
                  <a:pt x="757" y="1068"/>
                  <a:pt x="887" y="976"/>
                  <a:pt x="904" y="963"/>
                </a:cubicBezTo>
                <a:cubicBezTo>
                  <a:pt x="918" y="951"/>
                  <a:pt x="817" y="1025"/>
                  <a:pt x="833" y="1016"/>
                </a:cubicBezTo>
                <a:cubicBezTo>
                  <a:pt x="885" y="990"/>
                  <a:pt x="1084" y="715"/>
                  <a:pt x="1133" y="683"/>
                </a:cubicBezTo>
                <a:cubicBezTo>
                  <a:pt x="1145" y="666"/>
                  <a:pt x="1115" y="753"/>
                  <a:pt x="1045" y="806"/>
                </a:cubicBezTo>
                <a:cubicBezTo>
                  <a:pt x="974" y="876"/>
                  <a:pt x="1200" y="591"/>
                  <a:pt x="1221" y="560"/>
                </a:cubicBezTo>
                <a:cubicBezTo>
                  <a:pt x="1344" y="175"/>
                  <a:pt x="1260" y="441"/>
                  <a:pt x="1309" y="298"/>
                </a:cubicBezTo>
                <a:cubicBezTo>
                  <a:pt x="1309" y="158"/>
                  <a:pt x="1344" y="140"/>
                  <a:pt x="1309" y="0"/>
                </a:cubicBezTo>
                <a:cubicBezTo>
                  <a:pt x="816" y="18"/>
                  <a:pt x="1204" y="36"/>
                  <a:pt x="41" y="0"/>
                </a:cubicBezTo>
                <a:close/>
              </a:path>
            </a:pathLst>
          </a:custGeom>
          <a:solidFill>
            <a:schemeClr val="hlink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33807" name="Oval 33806"/>
          <p:cNvSpPr/>
          <p:nvPr/>
        </p:nvSpPr>
        <p:spPr>
          <a:xfrm>
            <a:off x="5486400" y="2133600"/>
            <a:ext cx="3124200" cy="31242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3814" name="Straight Connector 33813"/>
          <p:cNvSpPr/>
          <p:nvPr/>
        </p:nvSpPr>
        <p:spPr>
          <a:xfrm>
            <a:off x="7086600" y="2133600"/>
            <a:ext cx="1588" cy="31242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815" name="Freeform 33814"/>
          <p:cNvSpPr/>
          <p:nvPr/>
        </p:nvSpPr>
        <p:spPr>
          <a:xfrm rot="-5400000">
            <a:off x="2328863" y="2090738"/>
            <a:ext cx="1600200" cy="1533525"/>
          </a:xfrm>
          <a:custGeom>
            <a:avLst/>
            <a:gdLst/>
            <a:ahLst/>
            <a:cxnLst/>
            <a:pathLst>
              <a:path w="1344" h="1296">
                <a:moveTo>
                  <a:pt x="41" y="0"/>
                </a:moveTo>
                <a:cubicBezTo>
                  <a:pt x="0" y="123"/>
                  <a:pt x="23" y="18"/>
                  <a:pt x="23" y="175"/>
                </a:cubicBezTo>
                <a:cubicBezTo>
                  <a:pt x="23" y="455"/>
                  <a:pt x="0" y="278"/>
                  <a:pt x="0" y="576"/>
                </a:cubicBezTo>
                <a:cubicBezTo>
                  <a:pt x="0" y="736"/>
                  <a:pt x="23" y="420"/>
                  <a:pt x="23" y="876"/>
                </a:cubicBezTo>
                <a:cubicBezTo>
                  <a:pt x="6" y="1016"/>
                  <a:pt x="14" y="1068"/>
                  <a:pt x="23" y="1138"/>
                </a:cubicBezTo>
                <a:cubicBezTo>
                  <a:pt x="26" y="1162"/>
                  <a:pt x="40" y="1246"/>
                  <a:pt x="58" y="1261"/>
                </a:cubicBezTo>
                <a:cubicBezTo>
                  <a:pt x="81" y="1280"/>
                  <a:pt x="187" y="1273"/>
                  <a:pt x="217" y="1278"/>
                </a:cubicBezTo>
                <a:cubicBezTo>
                  <a:pt x="446" y="1226"/>
                  <a:pt x="252" y="1296"/>
                  <a:pt x="323" y="1243"/>
                </a:cubicBezTo>
                <a:cubicBezTo>
                  <a:pt x="375" y="1243"/>
                  <a:pt x="503" y="1212"/>
                  <a:pt x="534" y="1191"/>
                </a:cubicBezTo>
                <a:cubicBezTo>
                  <a:pt x="569" y="1168"/>
                  <a:pt x="604" y="1161"/>
                  <a:pt x="640" y="1138"/>
                </a:cubicBezTo>
                <a:cubicBezTo>
                  <a:pt x="673" y="1116"/>
                  <a:pt x="712" y="1108"/>
                  <a:pt x="745" y="1086"/>
                </a:cubicBezTo>
                <a:cubicBezTo>
                  <a:pt x="757" y="1068"/>
                  <a:pt x="887" y="976"/>
                  <a:pt x="904" y="963"/>
                </a:cubicBezTo>
                <a:cubicBezTo>
                  <a:pt x="918" y="951"/>
                  <a:pt x="817" y="1025"/>
                  <a:pt x="833" y="1016"/>
                </a:cubicBezTo>
                <a:cubicBezTo>
                  <a:pt x="885" y="990"/>
                  <a:pt x="1084" y="715"/>
                  <a:pt x="1133" y="683"/>
                </a:cubicBezTo>
                <a:cubicBezTo>
                  <a:pt x="1145" y="666"/>
                  <a:pt x="1115" y="753"/>
                  <a:pt x="1045" y="806"/>
                </a:cubicBezTo>
                <a:cubicBezTo>
                  <a:pt x="974" y="876"/>
                  <a:pt x="1200" y="591"/>
                  <a:pt x="1221" y="560"/>
                </a:cubicBezTo>
                <a:cubicBezTo>
                  <a:pt x="1344" y="175"/>
                  <a:pt x="1260" y="441"/>
                  <a:pt x="1309" y="298"/>
                </a:cubicBezTo>
                <a:cubicBezTo>
                  <a:pt x="1309" y="158"/>
                  <a:pt x="1344" y="140"/>
                  <a:pt x="1309" y="0"/>
                </a:cubicBezTo>
                <a:cubicBezTo>
                  <a:pt x="816" y="18"/>
                  <a:pt x="1204" y="36"/>
                  <a:pt x="41" y="0"/>
                </a:cubicBezTo>
                <a:close/>
              </a:path>
            </a:pathLst>
          </a:custGeom>
          <a:solidFill>
            <a:schemeClr val="hlink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33816" name="Freeform 33815"/>
          <p:cNvSpPr/>
          <p:nvPr/>
        </p:nvSpPr>
        <p:spPr>
          <a:xfrm>
            <a:off x="7075488" y="3657600"/>
            <a:ext cx="1535112" cy="1600200"/>
          </a:xfrm>
          <a:custGeom>
            <a:avLst/>
            <a:gdLst/>
            <a:ahLst/>
            <a:cxnLst/>
            <a:pathLst>
              <a:path w="1344" h="1296">
                <a:moveTo>
                  <a:pt x="41" y="0"/>
                </a:moveTo>
                <a:cubicBezTo>
                  <a:pt x="0" y="123"/>
                  <a:pt x="23" y="18"/>
                  <a:pt x="23" y="175"/>
                </a:cubicBezTo>
                <a:cubicBezTo>
                  <a:pt x="23" y="455"/>
                  <a:pt x="0" y="278"/>
                  <a:pt x="0" y="576"/>
                </a:cubicBezTo>
                <a:cubicBezTo>
                  <a:pt x="0" y="736"/>
                  <a:pt x="23" y="420"/>
                  <a:pt x="23" y="876"/>
                </a:cubicBezTo>
                <a:cubicBezTo>
                  <a:pt x="6" y="1016"/>
                  <a:pt x="14" y="1068"/>
                  <a:pt x="23" y="1138"/>
                </a:cubicBezTo>
                <a:cubicBezTo>
                  <a:pt x="26" y="1162"/>
                  <a:pt x="40" y="1246"/>
                  <a:pt x="58" y="1261"/>
                </a:cubicBezTo>
                <a:cubicBezTo>
                  <a:pt x="81" y="1280"/>
                  <a:pt x="187" y="1273"/>
                  <a:pt x="217" y="1278"/>
                </a:cubicBezTo>
                <a:cubicBezTo>
                  <a:pt x="446" y="1226"/>
                  <a:pt x="252" y="1296"/>
                  <a:pt x="323" y="1243"/>
                </a:cubicBezTo>
                <a:cubicBezTo>
                  <a:pt x="375" y="1243"/>
                  <a:pt x="503" y="1212"/>
                  <a:pt x="534" y="1191"/>
                </a:cubicBezTo>
                <a:cubicBezTo>
                  <a:pt x="569" y="1168"/>
                  <a:pt x="604" y="1161"/>
                  <a:pt x="640" y="1138"/>
                </a:cubicBezTo>
                <a:cubicBezTo>
                  <a:pt x="673" y="1116"/>
                  <a:pt x="712" y="1108"/>
                  <a:pt x="745" y="1086"/>
                </a:cubicBezTo>
                <a:cubicBezTo>
                  <a:pt x="757" y="1068"/>
                  <a:pt x="887" y="976"/>
                  <a:pt x="904" y="963"/>
                </a:cubicBezTo>
                <a:cubicBezTo>
                  <a:pt x="918" y="951"/>
                  <a:pt x="817" y="1025"/>
                  <a:pt x="833" y="1016"/>
                </a:cubicBezTo>
                <a:cubicBezTo>
                  <a:pt x="885" y="990"/>
                  <a:pt x="1084" y="715"/>
                  <a:pt x="1133" y="683"/>
                </a:cubicBezTo>
                <a:cubicBezTo>
                  <a:pt x="1145" y="666"/>
                  <a:pt x="1115" y="753"/>
                  <a:pt x="1045" y="806"/>
                </a:cubicBezTo>
                <a:cubicBezTo>
                  <a:pt x="974" y="876"/>
                  <a:pt x="1200" y="591"/>
                  <a:pt x="1221" y="560"/>
                </a:cubicBezTo>
                <a:cubicBezTo>
                  <a:pt x="1344" y="175"/>
                  <a:pt x="1260" y="441"/>
                  <a:pt x="1309" y="298"/>
                </a:cubicBezTo>
                <a:cubicBezTo>
                  <a:pt x="1309" y="158"/>
                  <a:pt x="1344" y="140"/>
                  <a:pt x="1309" y="0"/>
                </a:cubicBezTo>
                <a:cubicBezTo>
                  <a:pt x="816" y="18"/>
                  <a:pt x="1204" y="36"/>
                  <a:pt x="41" y="0"/>
                </a:cubicBezTo>
                <a:close/>
              </a:path>
            </a:pathLst>
          </a:custGeom>
          <a:solidFill>
            <a:schemeClr val="hlink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33817" name="Freeform 33816"/>
          <p:cNvSpPr/>
          <p:nvPr/>
        </p:nvSpPr>
        <p:spPr>
          <a:xfrm rot="-5400000">
            <a:off x="7053263" y="2166938"/>
            <a:ext cx="1600200" cy="1533525"/>
          </a:xfrm>
          <a:custGeom>
            <a:avLst/>
            <a:gdLst/>
            <a:ahLst/>
            <a:cxnLst/>
            <a:pathLst>
              <a:path w="1344" h="1296">
                <a:moveTo>
                  <a:pt x="41" y="0"/>
                </a:moveTo>
                <a:cubicBezTo>
                  <a:pt x="0" y="123"/>
                  <a:pt x="23" y="18"/>
                  <a:pt x="23" y="175"/>
                </a:cubicBezTo>
                <a:cubicBezTo>
                  <a:pt x="23" y="455"/>
                  <a:pt x="0" y="278"/>
                  <a:pt x="0" y="576"/>
                </a:cubicBezTo>
                <a:cubicBezTo>
                  <a:pt x="0" y="736"/>
                  <a:pt x="23" y="420"/>
                  <a:pt x="23" y="876"/>
                </a:cubicBezTo>
                <a:cubicBezTo>
                  <a:pt x="6" y="1016"/>
                  <a:pt x="14" y="1068"/>
                  <a:pt x="23" y="1138"/>
                </a:cubicBezTo>
                <a:cubicBezTo>
                  <a:pt x="26" y="1162"/>
                  <a:pt x="40" y="1246"/>
                  <a:pt x="58" y="1261"/>
                </a:cubicBezTo>
                <a:cubicBezTo>
                  <a:pt x="81" y="1280"/>
                  <a:pt x="187" y="1273"/>
                  <a:pt x="217" y="1278"/>
                </a:cubicBezTo>
                <a:cubicBezTo>
                  <a:pt x="446" y="1226"/>
                  <a:pt x="252" y="1296"/>
                  <a:pt x="323" y="1243"/>
                </a:cubicBezTo>
                <a:cubicBezTo>
                  <a:pt x="375" y="1243"/>
                  <a:pt x="503" y="1212"/>
                  <a:pt x="534" y="1191"/>
                </a:cubicBezTo>
                <a:cubicBezTo>
                  <a:pt x="569" y="1168"/>
                  <a:pt x="604" y="1161"/>
                  <a:pt x="640" y="1138"/>
                </a:cubicBezTo>
                <a:cubicBezTo>
                  <a:pt x="673" y="1116"/>
                  <a:pt x="712" y="1108"/>
                  <a:pt x="745" y="1086"/>
                </a:cubicBezTo>
                <a:cubicBezTo>
                  <a:pt x="757" y="1068"/>
                  <a:pt x="887" y="976"/>
                  <a:pt x="904" y="963"/>
                </a:cubicBezTo>
                <a:cubicBezTo>
                  <a:pt x="918" y="951"/>
                  <a:pt x="817" y="1025"/>
                  <a:pt x="833" y="1016"/>
                </a:cubicBezTo>
                <a:cubicBezTo>
                  <a:pt x="885" y="990"/>
                  <a:pt x="1084" y="715"/>
                  <a:pt x="1133" y="683"/>
                </a:cubicBezTo>
                <a:cubicBezTo>
                  <a:pt x="1145" y="666"/>
                  <a:pt x="1115" y="753"/>
                  <a:pt x="1045" y="806"/>
                </a:cubicBezTo>
                <a:cubicBezTo>
                  <a:pt x="974" y="876"/>
                  <a:pt x="1200" y="591"/>
                  <a:pt x="1221" y="560"/>
                </a:cubicBezTo>
                <a:cubicBezTo>
                  <a:pt x="1344" y="175"/>
                  <a:pt x="1260" y="441"/>
                  <a:pt x="1309" y="298"/>
                </a:cubicBezTo>
                <a:cubicBezTo>
                  <a:pt x="1309" y="158"/>
                  <a:pt x="1344" y="140"/>
                  <a:pt x="1309" y="0"/>
                </a:cubicBezTo>
                <a:cubicBezTo>
                  <a:pt x="816" y="18"/>
                  <a:pt x="1204" y="36"/>
                  <a:pt x="41" y="0"/>
                </a:cubicBezTo>
                <a:close/>
              </a:path>
            </a:pathLst>
          </a:custGeom>
          <a:solidFill>
            <a:schemeClr val="hlink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33818" name="Straight Connector 33817"/>
          <p:cNvSpPr/>
          <p:nvPr/>
        </p:nvSpPr>
        <p:spPr>
          <a:xfrm>
            <a:off x="5486400" y="3733800"/>
            <a:ext cx="31242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819" name="Straight Connector 33818"/>
          <p:cNvSpPr/>
          <p:nvPr/>
        </p:nvSpPr>
        <p:spPr>
          <a:xfrm>
            <a:off x="5867400" y="2667000"/>
            <a:ext cx="2286000" cy="21336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820" name="Straight Connector 33819"/>
          <p:cNvSpPr/>
          <p:nvPr/>
        </p:nvSpPr>
        <p:spPr>
          <a:xfrm flipV="1">
            <a:off x="6019800" y="2590800"/>
            <a:ext cx="2133600" cy="22860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ransition advTm="694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9" grpId="0"/>
      <p:bldP spid="33801" grpId="0"/>
      <p:bldP spid="3380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0" name="Title 32769"/>
          <p:cNvSpPr>
            <a:spLocks noGrp="1"/>
          </p:cNvSpPr>
          <p:nvPr>
            <p:ph type="title"/>
          </p:nvPr>
        </p:nvSpPr>
        <p:spPr>
          <a:xfrm>
            <a:off x="762000" y="381000"/>
            <a:ext cx="7772400" cy="1143000"/>
          </a:xfrm>
          <a:ln/>
        </p:spPr>
        <p:txBody>
          <a:bodyPr anchor="b" anchorCtr="0"/>
          <a:p>
            <a:pPr algn="ctr"/>
            <a:r>
              <a:t>Equivalent Fraction Models</a:t>
            </a:r>
          </a:p>
        </p:txBody>
      </p:sp>
      <p:sp>
        <p:nvSpPr>
          <p:cNvPr id="32777" name="Straight Connector 32776"/>
          <p:cNvSpPr/>
          <p:nvPr/>
        </p:nvSpPr>
        <p:spPr>
          <a:xfrm>
            <a:off x="4191000" y="3657600"/>
            <a:ext cx="914400" cy="0"/>
          </a:xfrm>
          <a:prstGeom prst="line">
            <a:avLst/>
          </a:prstGeom>
          <a:ln w="762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2779" name="Text Box 32778"/>
          <p:cNvSpPr txBox="1"/>
          <p:nvPr/>
        </p:nvSpPr>
        <p:spPr>
          <a:xfrm>
            <a:off x="2133600" y="5410200"/>
            <a:ext cx="488950" cy="82391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3</a:t>
            </a:r>
            <a:endParaRPr sz="4800"/>
          </a:p>
        </p:txBody>
      </p:sp>
      <p:sp>
        <p:nvSpPr>
          <p:cNvPr id="32780" name="Straight Connector 32779"/>
          <p:cNvSpPr/>
          <p:nvPr/>
        </p:nvSpPr>
        <p:spPr>
          <a:xfrm>
            <a:off x="1981200" y="6096000"/>
            <a:ext cx="762000" cy="15875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781" name="Text Box 32780"/>
          <p:cNvSpPr txBox="1"/>
          <p:nvPr/>
        </p:nvSpPr>
        <p:spPr>
          <a:xfrm>
            <a:off x="2133600" y="6034088"/>
            <a:ext cx="488950" cy="8239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4</a:t>
            </a:r>
            <a:endParaRPr sz="4800"/>
          </a:p>
        </p:txBody>
      </p:sp>
      <p:sp>
        <p:nvSpPr>
          <p:cNvPr id="32791" name="Text Box 32790"/>
          <p:cNvSpPr txBox="1"/>
          <p:nvPr/>
        </p:nvSpPr>
        <p:spPr>
          <a:xfrm>
            <a:off x="6858000" y="5410200"/>
            <a:ext cx="488950" cy="82391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6</a:t>
            </a:r>
            <a:endParaRPr sz="4800"/>
          </a:p>
        </p:txBody>
      </p:sp>
      <p:sp>
        <p:nvSpPr>
          <p:cNvPr id="32792" name="Straight Connector 32791"/>
          <p:cNvSpPr/>
          <p:nvPr/>
        </p:nvSpPr>
        <p:spPr>
          <a:xfrm>
            <a:off x="6705600" y="6096000"/>
            <a:ext cx="762000" cy="15875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793" name="Text Box 32792"/>
          <p:cNvSpPr txBox="1"/>
          <p:nvPr/>
        </p:nvSpPr>
        <p:spPr>
          <a:xfrm>
            <a:off x="6858000" y="6034088"/>
            <a:ext cx="488950" cy="8239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8</a:t>
            </a:r>
            <a:endParaRPr sz="4800"/>
          </a:p>
        </p:txBody>
      </p:sp>
      <p:sp>
        <p:nvSpPr>
          <p:cNvPr id="32802" name="Text Box 32801"/>
          <p:cNvSpPr txBox="1"/>
          <p:nvPr/>
        </p:nvSpPr>
        <p:spPr>
          <a:xfrm>
            <a:off x="4495800" y="54864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=</a:t>
            </a:r>
            <a:endParaRPr sz="6000"/>
          </a:p>
        </p:txBody>
      </p:sp>
      <p:sp>
        <p:nvSpPr>
          <p:cNvPr id="32805" name="Oval 32804"/>
          <p:cNvSpPr/>
          <p:nvPr/>
        </p:nvSpPr>
        <p:spPr>
          <a:xfrm>
            <a:off x="762000" y="2057400"/>
            <a:ext cx="3124200" cy="31242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2806" name="Straight Connector 32805"/>
          <p:cNvSpPr/>
          <p:nvPr/>
        </p:nvSpPr>
        <p:spPr>
          <a:xfrm>
            <a:off x="2362200" y="2057400"/>
            <a:ext cx="1588" cy="31242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807" name="Straight Connector 32806"/>
          <p:cNvSpPr/>
          <p:nvPr/>
        </p:nvSpPr>
        <p:spPr>
          <a:xfrm>
            <a:off x="762000" y="3657600"/>
            <a:ext cx="3124200" cy="1588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808" name="Freeform 32807"/>
          <p:cNvSpPr/>
          <p:nvPr/>
        </p:nvSpPr>
        <p:spPr>
          <a:xfrm>
            <a:off x="2351088" y="3648075"/>
            <a:ext cx="1535112" cy="1533525"/>
          </a:xfrm>
          <a:custGeom>
            <a:avLst/>
            <a:gdLst/>
            <a:ahLst/>
            <a:cxnLst/>
            <a:pathLst>
              <a:path w="1344" h="1296">
                <a:moveTo>
                  <a:pt x="41" y="0"/>
                </a:moveTo>
                <a:cubicBezTo>
                  <a:pt x="0" y="123"/>
                  <a:pt x="23" y="18"/>
                  <a:pt x="23" y="175"/>
                </a:cubicBezTo>
                <a:cubicBezTo>
                  <a:pt x="23" y="455"/>
                  <a:pt x="0" y="278"/>
                  <a:pt x="0" y="576"/>
                </a:cubicBezTo>
                <a:cubicBezTo>
                  <a:pt x="0" y="736"/>
                  <a:pt x="23" y="420"/>
                  <a:pt x="23" y="876"/>
                </a:cubicBezTo>
                <a:cubicBezTo>
                  <a:pt x="6" y="1016"/>
                  <a:pt x="14" y="1068"/>
                  <a:pt x="23" y="1138"/>
                </a:cubicBezTo>
                <a:cubicBezTo>
                  <a:pt x="26" y="1162"/>
                  <a:pt x="40" y="1246"/>
                  <a:pt x="58" y="1261"/>
                </a:cubicBezTo>
                <a:cubicBezTo>
                  <a:pt x="81" y="1280"/>
                  <a:pt x="187" y="1273"/>
                  <a:pt x="217" y="1278"/>
                </a:cubicBezTo>
                <a:cubicBezTo>
                  <a:pt x="446" y="1226"/>
                  <a:pt x="252" y="1296"/>
                  <a:pt x="323" y="1243"/>
                </a:cubicBezTo>
                <a:cubicBezTo>
                  <a:pt x="375" y="1243"/>
                  <a:pt x="503" y="1212"/>
                  <a:pt x="534" y="1191"/>
                </a:cubicBezTo>
                <a:cubicBezTo>
                  <a:pt x="569" y="1168"/>
                  <a:pt x="604" y="1161"/>
                  <a:pt x="640" y="1138"/>
                </a:cubicBezTo>
                <a:cubicBezTo>
                  <a:pt x="673" y="1116"/>
                  <a:pt x="712" y="1108"/>
                  <a:pt x="745" y="1086"/>
                </a:cubicBezTo>
                <a:cubicBezTo>
                  <a:pt x="757" y="1068"/>
                  <a:pt x="887" y="976"/>
                  <a:pt x="904" y="963"/>
                </a:cubicBezTo>
                <a:cubicBezTo>
                  <a:pt x="918" y="951"/>
                  <a:pt x="817" y="1025"/>
                  <a:pt x="833" y="1016"/>
                </a:cubicBezTo>
                <a:cubicBezTo>
                  <a:pt x="885" y="990"/>
                  <a:pt x="1084" y="715"/>
                  <a:pt x="1133" y="683"/>
                </a:cubicBezTo>
                <a:cubicBezTo>
                  <a:pt x="1145" y="666"/>
                  <a:pt x="1115" y="753"/>
                  <a:pt x="1045" y="806"/>
                </a:cubicBezTo>
                <a:cubicBezTo>
                  <a:pt x="974" y="876"/>
                  <a:pt x="1200" y="591"/>
                  <a:pt x="1221" y="560"/>
                </a:cubicBezTo>
                <a:cubicBezTo>
                  <a:pt x="1344" y="175"/>
                  <a:pt x="1260" y="441"/>
                  <a:pt x="1309" y="298"/>
                </a:cubicBezTo>
                <a:cubicBezTo>
                  <a:pt x="1309" y="158"/>
                  <a:pt x="1344" y="140"/>
                  <a:pt x="1309" y="0"/>
                </a:cubicBezTo>
                <a:cubicBezTo>
                  <a:pt x="816" y="18"/>
                  <a:pt x="1204" y="36"/>
                  <a:pt x="41" y="0"/>
                </a:cubicBezTo>
                <a:close/>
              </a:path>
            </a:pathLst>
          </a:custGeom>
          <a:solidFill>
            <a:schemeClr val="hlink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2809" name="Oval 32808"/>
          <p:cNvSpPr/>
          <p:nvPr/>
        </p:nvSpPr>
        <p:spPr>
          <a:xfrm>
            <a:off x="5486400" y="2133600"/>
            <a:ext cx="3124200" cy="31242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2811" name="Straight Connector 32810"/>
          <p:cNvSpPr/>
          <p:nvPr/>
        </p:nvSpPr>
        <p:spPr>
          <a:xfrm>
            <a:off x="5486400" y="3733800"/>
            <a:ext cx="3124200" cy="1588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812" name="Freeform 32811"/>
          <p:cNvSpPr/>
          <p:nvPr/>
        </p:nvSpPr>
        <p:spPr>
          <a:xfrm>
            <a:off x="7075488" y="3724275"/>
            <a:ext cx="1535112" cy="1533525"/>
          </a:xfrm>
          <a:custGeom>
            <a:avLst/>
            <a:gdLst/>
            <a:ahLst/>
            <a:cxnLst/>
            <a:pathLst>
              <a:path w="1344" h="1296">
                <a:moveTo>
                  <a:pt x="41" y="0"/>
                </a:moveTo>
                <a:cubicBezTo>
                  <a:pt x="0" y="123"/>
                  <a:pt x="23" y="18"/>
                  <a:pt x="23" y="175"/>
                </a:cubicBezTo>
                <a:cubicBezTo>
                  <a:pt x="23" y="455"/>
                  <a:pt x="0" y="278"/>
                  <a:pt x="0" y="576"/>
                </a:cubicBezTo>
                <a:cubicBezTo>
                  <a:pt x="0" y="736"/>
                  <a:pt x="23" y="420"/>
                  <a:pt x="23" y="876"/>
                </a:cubicBezTo>
                <a:cubicBezTo>
                  <a:pt x="6" y="1016"/>
                  <a:pt x="14" y="1068"/>
                  <a:pt x="23" y="1138"/>
                </a:cubicBezTo>
                <a:cubicBezTo>
                  <a:pt x="26" y="1162"/>
                  <a:pt x="40" y="1246"/>
                  <a:pt x="58" y="1261"/>
                </a:cubicBezTo>
                <a:cubicBezTo>
                  <a:pt x="81" y="1280"/>
                  <a:pt x="187" y="1273"/>
                  <a:pt x="217" y="1278"/>
                </a:cubicBezTo>
                <a:cubicBezTo>
                  <a:pt x="446" y="1226"/>
                  <a:pt x="252" y="1296"/>
                  <a:pt x="323" y="1243"/>
                </a:cubicBezTo>
                <a:cubicBezTo>
                  <a:pt x="375" y="1243"/>
                  <a:pt x="503" y="1212"/>
                  <a:pt x="534" y="1191"/>
                </a:cubicBezTo>
                <a:cubicBezTo>
                  <a:pt x="569" y="1168"/>
                  <a:pt x="604" y="1161"/>
                  <a:pt x="640" y="1138"/>
                </a:cubicBezTo>
                <a:cubicBezTo>
                  <a:pt x="673" y="1116"/>
                  <a:pt x="712" y="1108"/>
                  <a:pt x="745" y="1086"/>
                </a:cubicBezTo>
                <a:cubicBezTo>
                  <a:pt x="757" y="1068"/>
                  <a:pt x="887" y="976"/>
                  <a:pt x="904" y="963"/>
                </a:cubicBezTo>
                <a:cubicBezTo>
                  <a:pt x="918" y="951"/>
                  <a:pt x="817" y="1025"/>
                  <a:pt x="833" y="1016"/>
                </a:cubicBezTo>
                <a:cubicBezTo>
                  <a:pt x="885" y="990"/>
                  <a:pt x="1084" y="715"/>
                  <a:pt x="1133" y="683"/>
                </a:cubicBezTo>
                <a:cubicBezTo>
                  <a:pt x="1145" y="666"/>
                  <a:pt x="1115" y="753"/>
                  <a:pt x="1045" y="806"/>
                </a:cubicBezTo>
                <a:cubicBezTo>
                  <a:pt x="974" y="876"/>
                  <a:pt x="1200" y="591"/>
                  <a:pt x="1221" y="560"/>
                </a:cubicBezTo>
                <a:cubicBezTo>
                  <a:pt x="1344" y="175"/>
                  <a:pt x="1260" y="441"/>
                  <a:pt x="1309" y="298"/>
                </a:cubicBezTo>
                <a:cubicBezTo>
                  <a:pt x="1309" y="158"/>
                  <a:pt x="1344" y="140"/>
                  <a:pt x="1309" y="0"/>
                </a:cubicBezTo>
                <a:cubicBezTo>
                  <a:pt x="816" y="18"/>
                  <a:pt x="1204" y="36"/>
                  <a:pt x="41" y="0"/>
                </a:cubicBezTo>
                <a:close/>
              </a:path>
            </a:pathLst>
          </a:custGeom>
          <a:solidFill>
            <a:schemeClr val="hlink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2813" name="Straight Connector 32812"/>
          <p:cNvSpPr/>
          <p:nvPr/>
        </p:nvSpPr>
        <p:spPr>
          <a:xfrm>
            <a:off x="5943600" y="2590800"/>
            <a:ext cx="1143000" cy="11430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814" name="Straight Connector 32813"/>
          <p:cNvSpPr/>
          <p:nvPr/>
        </p:nvSpPr>
        <p:spPr>
          <a:xfrm flipH="1">
            <a:off x="7086600" y="2590800"/>
            <a:ext cx="1066800" cy="11430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815" name="Straight Connector 32814"/>
          <p:cNvSpPr/>
          <p:nvPr/>
        </p:nvSpPr>
        <p:spPr>
          <a:xfrm flipV="1">
            <a:off x="5943600" y="3733800"/>
            <a:ext cx="1143000" cy="10668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816" name="Straight Connector 32815"/>
          <p:cNvSpPr/>
          <p:nvPr/>
        </p:nvSpPr>
        <p:spPr>
          <a:xfrm>
            <a:off x="7086600" y="3733800"/>
            <a:ext cx="1066800" cy="11430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810" name="Straight Connector 32809"/>
          <p:cNvSpPr/>
          <p:nvPr/>
        </p:nvSpPr>
        <p:spPr>
          <a:xfrm>
            <a:off x="7086600" y="2133600"/>
            <a:ext cx="1588" cy="31242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ransition advTm="822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8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8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8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8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2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2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27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27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27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2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91" grpId="0"/>
      <p:bldP spid="32793" grpId="0"/>
      <p:bldP spid="3280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8" name="Title 34817"/>
          <p:cNvSpPr>
            <a:spLocks noGrp="1"/>
          </p:cNvSpPr>
          <p:nvPr>
            <p:ph type="title"/>
          </p:nvPr>
        </p:nvSpPr>
        <p:spPr>
          <a:xfrm>
            <a:off x="762000" y="381000"/>
            <a:ext cx="7772400" cy="1143000"/>
          </a:xfrm>
          <a:ln/>
        </p:spPr>
        <p:txBody>
          <a:bodyPr anchor="b" anchorCtr="0"/>
          <a:p>
            <a:pPr algn="ctr"/>
            <a:r>
              <a:t>Equivalent Fraction Models</a:t>
            </a:r>
          </a:p>
        </p:txBody>
      </p:sp>
      <p:sp>
        <p:nvSpPr>
          <p:cNvPr id="34819" name="Straight Connector 34818"/>
          <p:cNvSpPr/>
          <p:nvPr/>
        </p:nvSpPr>
        <p:spPr>
          <a:xfrm>
            <a:off x="4191000" y="3657600"/>
            <a:ext cx="914400" cy="0"/>
          </a:xfrm>
          <a:prstGeom prst="line">
            <a:avLst/>
          </a:prstGeom>
          <a:ln w="762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4820" name="Text Box 34819"/>
          <p:cNvSpPr txBox="1"/>
          <p:nvPr/>
        </p:nvSpPr>
        <p:spPr>
          <a:xfrm>
            <a:off x="2133600" y="5410200"/>
            <a:ext cx="488950" cy="82391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2</a:t>
            </a:r>
            <a:endParaRPr sz="4800"/>
          </a:p>
        </p:txBody>
      </p:sp>
      <p:sp>
        <p:nvSpPr>
          <p:cNvPr id="34821" name="Straight Connector 34820"/>
          <p:cNvSpPr/>
          <p:nvPr/>
        </p:nvSpPr>
        <p:spPr>
          <a:xfrm>
            <a:off x="1981200" y="6096000"/>
            <a:ext cx="762000" cy="15875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822" name="Text Box 34821"/>
          <p:cNvSpPr txBox="1"/>
          <p:nvPr/>
        </p:nvSpPr>
        <p:spPr>
          <a:xfrm>
            <a:off x="2133600" y="6034088"/>
            <a:ext cx="488950" cy="8239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3</a:t>
            </a:r>
            <a:endParaRPr sz="4800"/>
          </a:p>
        </p:txBody>
      </p:sp>
      <p:sp>
        <p:nvSpPr>
          <p:cNvPr id="34823" name="Text Box 34822"/>
          <p:cNvSpPr txBox="1"/>
          <p:nvPr/>
        </p:nvSpPr>
        <p:spPr>
          <a:xfrm>
            <a:off x="6858000" y="5410200"/>
            <a:ext cx="488950" cy="82391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4</a:t>
            </a:r>
            <a:endParaRPr sz="4800"/>
          </a:p>
        </p:txBody>
      </p:sp>
      <p:sp>
        <p:nvSpPr>
          <p:cNvPr id="34824" name="Straight Connector 34823"/>
          <p:cNvSpPr/>
          <p:nvPr/>
        </p:nvSpPr>
        <p:spPr>
          <a:xfrm>
            <a:off x="6705600" y="6096000"/>
            <a:ext cx="762000" cy="15875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825" name="Text Box 34824"/>
          <p:cNvSpPr txBox="1"/>
          <p:nvPr/>
        </p:nvSpPr>
        <p:spPr>
          <a:xfrm>
            <a:off x="6858000" y="6034088"/>
            <a:ext cx="488950" cy="8239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6</a:t>
            </a:r>
            <a:endParaRPr sz="4800"/>
          </a:p>
        </p:txBody>
      </p:sp>
      <p:sp>
        <p:nvSpPr>
          <p:cNvPr id="34826" name="Text Box 34825"/>
          <p:cNvSpPr txBox="1"/>
          <p:nvPr/>
        </p:nvSpPr>
        <p:spPr>
          <a:xfrm>
            <a:off x="4495800" y="54864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=</a:t>
            </a:r>
            <a:endParaRPr sz="6000"/>
          </a:p>
        </p:txBody>
      </p:sp>
      <p:sp>
        <p:nvSpPr>
          <p:cNvPr id="34827" name="Oval 34826"/>
          <p:cNvSpPr/>
          <p:nvPr/>
        </p:nvSpPr>
        <p:spPr>
          <a:xfrm>
            <a:off x="762000" y="2057400"/>
            <a:ext cx="3124200" cy="31242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4830" name="Freeform 34829"/>
          <p:cNvSpPr/>
          <p:nvPr/>
        </p:nvSpPr>
        <p:spPr>
          <a:xfrm rot="1766553">
            <a:off x="1887538" y="3881438"/>
            <a:ext cx="1535112" cy="1600200"/>
          </a:xfrm>
          <a:custGeom>
            <a:avLst/>
            <a:gdLst/>
            <a:ahLst/>
            <a:cxnLst/>
            <a:pathLst>
              <a:path w="1344" h="1296">
                <a:moveTo>
                  <a:pt x="41" y="0"/>
                </a:moveTo>
                <a:cubicBezTo>
                  <a:pt x="0" y="123"/>
                  <a:pt x="23" y="18"/>
                  <a:pt x="23" y="175"/>
                </a:cubicBezTo>
                <a:cubicBezTo>
                  <a:pt x="23" y="455"/>
                  <a:pt x="0" y="278"/>
                  <a:pt x="0" y="576"/>
                </a:cubicBezTo>
                <a:cubicBezTo>
                  <a:pt x="0" y="736"/>
                  <a:pt x="23" y="420"/>
                  <a:pt x="23" y="876"/>
                </a:cubicBezTo>
                <a:cubicBezTo>
                  <a:pt x="6" y="1016"/>
                  <a:pt x="14" y="1068"/>
                  <a:pt x="23" y="1138"/>
                </a:cubicBezTo>
                <a:cubicBezTo>
                  <a:pt x="26" y="1162"/>
                  <a:pt x="40" y="1246"/>
                  <a:pt x="58" y="1261"/>
                </a:cubicBezTo>
                <a:cubicBezTo>
                  <a:pt x="81" y="1280"/>
                  <a:pt x="187" y="1273"/>
                  <a:pt x="217" y="1278"/>
                </a:cubicBezTo>
                <a:cubicBezTo>
                  <a:pt x="446" y="1226"/>
                  <a:pt x="252" y="1296"/>
                  <a:pt x="323" y="1243"/>
                </a:cubicBezTo>
                <a:cubicBezTo>
                  <a:pt x="375" y="1243"/>
                  <a:pt x="503" y="1212"/>
                  <a:pt x="534" y="1191"/>
                </a:cubicBezTo>
                <a:cubicBezTo>
                  <a:pt x="569" y="1168"/>
                  <a:pt x="604" y="1161"/>
                  <a:pt x="640" y="1138"/>
                </a:cubicBezTo>
                <a:cubicBezTo>
                  <a:pt x="673" y="1116"/>
                  <a:pt x="712" y="1108"/>
                  <a:pt x="745" y="1086"/>
                </a:cubicBezTo>
                <a:cubicBezTo>
                  <a:pt x="757" y="1068"/>
                  <a:pt x="887" y="976"/>
                  <a:pt x="904" y="963"/>
                </a:cubicBezTo>
                <a:cubicBezTo>
                  <a:pt x="918" y="951"/>
                  <a:pt x="817" y="1025"/>
                  <a:pt x="833" y="1016"/>
                </a:cubicBezTo>
                <a:cubicBezTo>
                  <a:pt x="885" y="990"/>
                  <a:pt x="1084" y="715"/>
                  <a:pt x="1133" y="683"/>
                </a:cubicBezTo>
                <a:cubicBezTo>
                  <a:pt x="1145" y="666"/>
                  <a:pt x="1115" y="753"/>
                  <a:pt x="1045" y="806"/>
                </a:cubicBezTo>
                <a:cubicBezTo>
                  <a:pt x="974" y="876"/>
                  <a:pt x="1200" y="591"/>
                  <a:pt x="1221" y="560"/>
                </a:cubicBezTo>
                <a:cubicBezTo>
                  <a:pt x="1344" y="175"/>
                  <a:pt x="1260" y="441"/>
                  <a:pt x="1309" y="298"/>
                </a:cubicBezTo>
                <a:cubicBezTo>
                  <a:pt x="1309" y="158"/>
                  <a:pt x="1344" y="140"/>
                  <a:pt x="1309" y="0"/>
                </a:cubicBezTo>
                <a:cubicBezTo>
                  <a:pt x="816" y="18"/>
                  <a:pt x="1204" y="36"/>
                  <a:pt x="41" y="0"/>
                </a:cubicBezTo>
                <a:close/>
              </a:path>
            </a:pathLst>
          </a:custGeom>
          <a:solidFill>
            <a:schemeClr val="hlink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34839" name="Freeform 34838"/>
          <p:cNvSpPr/>
          <p:nvPr/>
        </p:nvSpPr>
        <p:spPr>
          <a:xfrm rot="3712173">
            <a:off x="1246188" y="3836988"/>
            <a:ext cx="1535112" cy="1600200"/>
          </a:xfrm>
          <a:custGeom>
            <a:avLst/>
            <a:gdLst/>
            <a:ahLst/>
            <a:cxnLst/>
            <a:pathLst>
              <a:path w="1344" h="1296">
                <a:moveTo>
                  <a:pt x="41" y="0"/>
                </a:moveTo>
                <a:cubicBezTo>
                  <a:pt x="0" y="123"/>
                  <a:pt x="23" y="18"/>
                  <a:pt x="23" y="175"/>
                </a:cubicBezTo>
                <a:cubicBezTo>
                  <a:pt x="23" y="455"/>
                  <a:pt x="0" y="278"/>
                  <a:pt x="0" y="576"/>
                </a:cubicBezTo>
                <a:cubicBezTo>
                  <a:pt x="0" y="736"/>
                  <a:pt x="23" y="420"/>
                  <a:pt x="23" y="876"/>
                </a:cubicBezTo>
                <a:cubicBezTo>
                  <a:pt x="6" y="1016"/>
                  <a:pt x="14" y="1068"/>
                  <a:pt x="23" y="1138"/>
                </a:cubicBezTo>
                <a:cubicBezTo>
                  <a:pt x="26" y="1162"/>
                  <a:pt x="40" y="1246"/>
                  <a:pt x="58" y="1261"/>
                </a:cubicBezTo>
                <a:cubicBezTo>
                  <a:pt x="81" y="1280"/>
                  <a:pt x="187" y="1273"/>
                  <a:pt x="217" y="1278"/>
                </a:cubicBezTo>
                <a:cubicBezTo>
                  <a:pt x="446" y="1226"/>
                  <a:pt x="252" y="1296"/>
                  <a:pt x="323" y="1243"/>
                </a:cubicBezTo>
                <a:cubicBezTo>
                  <a:pt x="375" y="1243"/>
                  <a:pt x="503" y="1212"/>
                  <a:pt x="534" y="1191"/>
                </a:cubicBezTo>
                <a:cubicBezTo>
                  <a:pt x="569" y="1168"/>
                  <a:pt x="604" y="1161"/>
                  <a:pt x="640" y="1138"/>
                </a:cubicBezTo>
                <a:cubicBezTo>
                  <a:pt x="673" y="1116"/>
                  <a:pt x="712" y="1108"/>
                  <a:pt x="745" y="1086"/>
                </a:cubicBezTo>
                <a:cubicBezTo>
                  <a:pt x="757" y="1068"/>
                  <a:pt x="887" y="976"/>
                  <a:pt x="904" y="963"/>
                </a:cubicBezTo>
                <a:cubicBezTo>
                  <a:pt x="918" y="951"/>
                  <a:pt x="817" y="1025"/>
                  <a:pt x="833" y="1016"/>
                </a:cubicBezTo>
                <a:cubicBezTo>
                  <a:pt x="885" y="990"/>
                  <a:pt x="1084" y="715"/>
                  <a:pt x="1133" y="683"/>
                </a:cubicBezTo>
                <a:cubicBezTo>
                  <a:pt x="1145" y="666"/>
                  <a:pt x="1115" y="753"/>
                  <a:pt x="1045" y="806"/>
                </a:cubicBezTo>
                <a:cubicBezTo>
                  <a:pt x="974" y="876"/>
                  <a:pt x="1200" y="591"/>
                  <a:pt x="1221" y="560"/>
                </a:cubicBezTo>
                <a:cubicBezTo>
                  <a:pt x="1344" y="175"/>
                  <a:pt x="1260" y="441"/>
                  <a:pt x="1309" y="298"/>
                </a:cubicBezTo>
                <a:cubicBezTo>
                  <a:pt x="1309" y="158"/>
                  <a:pt x="1344" y="140"/>
                  <a:pt x="1309" y="0"/>
                </a:cubicBezTo>
                <a:cubicBezTo>
                  <a:pt x="816" y="18"/>
                  <a:pt x="1204" y="36"/>
                  <a:pt x="41" y="0"/>
                </a:cubicBezTo>
                <a:close/>
              </a:path>
            </a:pathLst>
          </a:custGeom>
          <a:solidFill>
            <a:schemeClr val="hlink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34840" name="Straight Connector 34839"/>
          <p:cNvSpPr/>
          <p:nvPr/>
        </p:nvSpPr>
        <p:spPr>
          <a:xfrm>
            <a:off x="2362200" y="2057400"/>
            <a:ext cx="0" cy="15240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841" name="Straight Connector 34840"/>
          <p:cNvSpPr/>
          <p:nvPr/>
        </p:nvSpPr>
        <p:spPr>
          <a:xfrm rot="-3603246">
            <a:off x="3008313" y="3162300"/>
            <a:ext cx="1587" cy="16002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842" name="Straight Connector 34841"/>
          <p:cNvSpPr/>
          <p:nvPr/>
        </p:nvSpPr>
        <p:spPr>
          <a:xfrm rot="3573313">
            <a:off x="1636713" y="3162300"/>
            <a:ext cx="1587" cy="16002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843" name="Oval 34842"/>
          <p:cNvSpPr/>
          <p:nvPr/>
        </p:nvSpPr>
        <p:spPr>
          <a:xfrm>
            <a:off x="5334000" y="2057400"/>
            <a:ext cx="3124200" cy="31242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4844" name="Freeform 34843"/>
          <p:cNvSpPr/>
          <p:nvPr/>
        </p:nvSpPr>
        <p:spPr>
          <a:xfrm rot="1766553">
            <a:off x="6459538" y="3881438"/>
            <a:ext cx="1535112" cy="1600200"/>
          </a:xfrm>
          <a:custGeom>
            <a:avLst/>
            <a:gdLst/>
            <a:ahLst/>
            <a:cxnLst/>
            <a:pathLst>
              <a:path w="1344" h="1296">
                <a:moveTo>
                  <a:pt x="41" y="0"/>
                </a:moveTo>
                <a:cubicBezTo>
                  <a:pt x="0" y="123"/>
                  <a:pt x="23" y="18"/>
                  <a:pt x="23" y="175"/>
                </a:cubicBezTo>
                <a:cubicBezTo>
                  <a:pt x="23" y="455"/>
                  <a:pt x="0" y="278"/>
                  <a:pt x="0" y="576"/>
                </a:cubicBezTo>
                <a:cubicBezTo>
                  <a:pt x="0" y="736"/>
                  <a:pt x="23" y="420"/>
                  <a:pt x="23" y="876"/>
                </a:cubicBezTo>
                <a:cubicBezTo>
                  <a:pt x="6" y="1016"/>
                  <a:pt x="14" y="1068"/>
                  <a:pt x="23" y="1138"/>
                </a:cubicBezTo>
                <a:cubicBezTo>
                  <a:pt x="26" y="1162"/>
                  <a:pt x="40" y="1246"/>
                  <a:pt x="58" y="1261"/>
                </a:cubicBezTo>
                <a:cubicBezTo>
                  <a:pt x="81" y="1280"/>
                  <a:pt x="187" y="1273"/>
                  <a:pt x="217" y="1278"/>
                </a:cubicBezTo>
                <a:cubicBezTo>
                  <a:pt x="446" y="1226"/>
                  <a:pt x="252" y="1296"/>
                  <a:pt x="323" y="1243"/>
                </a:cubicBezTo>
                <a:cubicBezTo>
                  <a:pt x="375" y="1243"/>
                  <a:pt x="503" y="1212"/>
                  <a:pt x="534" y="1191"/>
                </a:cubicBezTo>
                <a:cubicBezTo>
                  <a:pt x="569" y="1168"/>
                  <a:pt x="604" y="1161"/>
                  <a:pt x="640" y="1138"/>
                </a:cubicBezTo>
                <a:cubicBezTo>
                  <a:pt x="673" y="1116"/>
                  <a:pt x="712" y="1108"/>
                  <a:pt x="745" y="1086"/>
                </a:cubicBezTo>
                <a:cubicBezTo>
                  <a:pt x="757" y="1068"/>
                  <a:pt x="887" y="976"/>
                  <a:pt x="904" y="963"/>
                </a:cubicBezTo>
                <a:cubicBezTo>
                  <a:pt x="918" y="951"/>
                  <a:pt x="817" y="1025"/>
                  <a:pt x="833" y="1016"/>
                </a:cubicBezTo>
                <a:cubicBezTo>
                  <a:pt x="885" y="990"/>
                  <a:pt x="1084" y="715"/>
                  <a:pt x="1133" y="683"/>
                </a:cubicBezTo>
                <a:cubicBezTo>
                  <a:pt x="1145" y="666"/>
                  <a:pt x="1115" y="753"/>
                  <a:pt x="1045" y="806"/>
                </a:cubicBezTo>
                <a:cubicBezTo>
                  <a:pt x="974" y="876"/>
                  <a:pt x="1200" y="591"/>
                  <a:pt x="1221" y="560"/>
                </a:cubicBezTo>
                <a:cubicBezTo>
                  <a:pt x="1344" y="175"/>
                  <a:pt x="1260" y="441"/>
                  <a:pt x="1309" y="298"/>
                </a:cubicBezTo>
                <a:cubicBezTo>
                  <a:pt x="1309" y="158"/>
                  <a:pt x="1344" y="140"/>
                  <a:pt x="1309" y="0"/>
                </a:cubicBezTo>
                <a:cubicBezTo>
                  <a:pt x="816" y="18"/>
                  <a:pt x="1204" y="36"/>
                  <a:pt x="41" y="0"/>
                </a:cubicBezTo>
                <a:close/>
              </a:path>
            </a:pathLst>
          </a:custGeom>
          <a:solidFill>
            <a:schemeClr val="hlink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34845" name="Freeform 34844"/>
          <p:cNvSpPr/>
          <p:nvPr/>
        </p:nvSpPr>
        <p:spPr>
          <a:xfrm rot="3712173">
            <a:off x="5818188" y="3836988"/>
            <a:ext cx="1535112" cy="1600200"/>
          </a:xfrm>
          <a:custGeom>
            <a:avLst/>
            <a:gdLst/>
            <a:ahLst/>
            <a:cxnLst/>
            <a:pathLst>
              <a:path w="1344" h="1296">
                <a:moveTo>
                  <a:pt x="41" y="0"/>
                </a:moveTo>
                <a:cubicBezTo>
                  <a:pt x="0" y="123"/>
                  <a:pt x="23" y="18"/>
                  <a:pt x="23" y="175"/>
                </a:cubicBezTo>
                <a:cubicBezTo>
                  <a:pt x="23" y="455"/>
                  <a:pt x="0" y="278"/>
                  <a:pt x="0" y="576"/>
                </a:cubicBezTo>
                <a:cubicBezTo>
                  <a:pt x="0" y="736"/>
                  <a:pt x="23" y="420"/>
                  <a:pt x="23" y="876"/>
                </a:cubicBezTo>
                <a:cubicBezTo>
                  <a:pt x="6" y="1016"/>
                  <a:pt x="14" y="1068"/>
                  <a:pt x="23" y="1138"/>
                </a:cubicBezTo>
                <a:cubicBezTo>
                  <a:pt x="26" y="1162"/>
                  <a:pt x="40" y="1246"/>
                  <a:pt x="58" y="1261"/>
                </a:cubicBezTo>
                <a:cubicBezTo>
                  <a:pt x="81" y="1280"/>
                  <a:pt x="187" y="1273"/>
                  <a:pt x="217" y="1278"/>
                </a:cubicBezTo>
                <a:cubicBezTo>
                  <a:pt x="446" y="1226"/>
                  <a:pt x="252" y="1296"/>
                  <a:pt x="323" y="1243"/>
                </a:cubicBezTo>
                <a:cubicBezTo>
                  <a:pt x="375" y="1243"/>
                  <a:pt x="503" y="1212"/>
                  <a:pt x="534" y="1191"/>
                </a:cubicBezTo>
                <a:cubicBezTo>
                  <a:pt x="569" y="1168"/>
                  <a:pt x="604" y="1161"/>
                  <a:pt x="640" y="1138"/>
                </a:cubicBezTo>
                <a:cubicBezTo>
                  <a:pt x="673" y="1116"/>
                  <a:pt x="712" y="1108"/>
                  <a:pt x="745" y="1086"/>
                </a:cubicBezTo>
                <a:cubicBezTo>
                  <a:pt x="757" y="1068"/>
                  <a:pt x="887" y="976"/>
                  <a:pt x="904" y="963"/>
                </a:cubicBezTo>
                <a:cubicBezTo>
                  <a:pt x="918" y="951"/>
                  <a:pt x="817" y="1025"/>
                  <a:pt x="833" y="1016"/>
                </a:cubicBezTo>
                <a:cubicBezTo>
                  <a:pt x="885" y="990"/>
                  <a:pt x="1084" y="715"/>
                  <a:pt x="1133" y="683"/>
                </a:cubicBezTo>
                <a:cubicBezTo>
                  <a:pt x="1145" y="666"/>
                  <a:pt x="1115" y="753"/>
                  <a:pt x="1045" y="806"/>
                </a:cubicBezTo>
                <a:cubicBezTo>
                  <a:pt x="974" y="876"/>
                  <a:pt x="1200" y="591"/>
                  <a:pt x="1221" y="560"/>
                </a:cubicBezTo>
                <a:cubicBezTo>
                  <a:pt x="1344" y="175"/>
                  <a:pt x="1260" y="441"/>
                  <a:pt x="1309" y="298"/>
                </a:cubicBezTo>
                <a:cubicBezTo>
                  <a:pt x="1309" y="158"/>
                  <a:pt x="1344" y="140"/>
                  <a:pt x="1309" y="0"/>
                </a:cubicBezTo>
                <a:cubicBezTo>
                  <a:pt x="816" y="18"/>
                  <a:pt x="1204" y="36"/>
                  <a:pt x="41" y="0"/>
                </a:cubicBezTo>
                <a:close/>
              </a:path>
            </a:pathLst>
          </a:custGeom>
          <a:solidFill>
            <a:schemeClr val="hlink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34846" name="Straight Connector 34845"/>
          <p:cNvSpPr/>
          <p:nvPr/>
        </p:nvSpPr>
        <p:spPr>
          <a:xfrm>
            <a:off x="6934200" y="2057400"/>
            <a:ext cx="0" cy="15240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847" name="Straight Connector 34846"/>
          <p:cNvSpPr/>
          <p:nvPr/>
        </p:nvSpPr>
        <p:spPr>
          <a:xfrm rot="-3603246">
            <a:off x="7580313" y="3162300"/>
            <a:ext cx="1587" cy="16002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848" name="Straight Connector 34847"/>
          <p:cNvSpPr/>
          <p:nvPr/>
        </p:nvSpPr>
        <p:spPr>
          <a:xfrm rot="3573313">
            <a:off x="6208713" y="3162300"/>
            <a:ext cx="1587" cy="16002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849" name="Straight Connector 34848"/>
          <p:cNvSpPr/>
          <p:nvPr/>
        </p:nvSpPr>
        <p:spPr>
          <a:xfrm>
            <a:off x="5562600" y="2819400"/>
            <a:ext cx="1371600" cy="7620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850" name="Straight Connector 34849"/>
          <p:cNvSpPr/>
          <p:nvPr/>
        </p:nvSpPr>
        <p:spPr>
          <a:xfrm rot="18036998">
            <a:off x="6953250" y="2805113"/>
            <a:ext cx="1266825" cy="706437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851" name="Straight Connector 34850"/>
          <p:cNvSpPr/>
          <p:nvPr/>
        </p:nvSpPr>
        <p:spPr>
          <a:xfrm>
            <a:off x="6934200" y="3581400"/>
            <a:ext cx="0" cy="16002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ransition advTm="532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3" grpId="0"/>
      <p:bldP spid="34825" grpId="0"/>
      <p:bldP spid="348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6" name="Title 36865"/>
          <p:cNvSpPr>
            <a:spLocks noGrp="1"/>
          </p:cNvSpPr>
          <p:nvPr>
            <p:ph type="title"/>
          </p:nvPr>
        </p:nvSpPr>
        <p:spPr>
          <a:xfrm>
            <a:off x="533400" y="381000"/>
            <a:ext cx="8305800" cy="1143000"/>
          </a:xfrm>
          <a:ln/>
        </p:spPr>
        <p:txBody>
          <a:bodyPr anchor="b" anchorCtr="0"/>
          <a:p>
            <a:pPr algn="ctr"/>
            <a:r>
              <a:t>What are the missing numbers?</a:t>
            </a:r>
          </a:p>
        </p:txBody>
      </p:sp>
      <p:sp>
        <p:nvSpPr>
          <p:cNvPr id="36867" name="Rectangle 36866"/>
          <p:cNvSpPr/>
          <p:nvPr/>
        </p:nvSpPr>
        <p:spPr>
          <a:xfrm>
            <a:off x="533400" y="1828800"/>
            <a:ext cx="1905000" cy="18288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6868" name="Rectangle 36867"/>
          <p:cNvSpPr/>
          <p:nvPr/>
        </p:nvSpPr>
        <p:spPr>
          <a:xfrm>
            <a:off x="533400" y="3657600"/>
            <a:ext cx="1905000" cy="18288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6869" name="Rectangle 36868"/>
          <p:cNvSpPr/>
          <p:nvPr/>
        </p:nvSpPr>
        <p:spPr>
          <a:xfrm>
            <a:off x="3657600" y="1828800"/>
            <a:ext cx="1905000" cy="18288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6870" name="Rectangle 36869"/>
          <p:cNvSpPr/>
          <p:nvPr/>
        </p:nvSpPr>
        <p:spPr>
          <a:xfrm>
            <a:off x="3657600" y="3657600"/>
            <a:ext cx="1905000" cy="18288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6871" name="Rectangle 36870"/>
          <p:cNvSpPr/>
          <p:nvPr/>
        </p:nvSpPr>
        <p:spPr>
          <a:xfrm>
            <a:off x="6705600" y="1828800"/>
            <a:ext cx="1905000" cy="18288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6872" name="Rectangle 36871"/>
          <p:cNvSpPr/>
          <p:nvPr/>
        </p:nvSpPr>
        <p:spPr>
          <a:xfrm>
            <a:off x="6705600" y="3657600"/>
            <a:ext cx="1905000" cy="1828800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6873" name="Straight Connector 36872"/>
          <p:cNvSpPr/>
          <p:nvPr/>
        </p:nvSpPr>
        <p:spPr>
          <a:xfrm>
            <a:off x="2590800" y="3657600"/>
            <a:ext cx="914400" cy="0"/>
          </a:xfrm>
          <a:prstGeom prst="line">
            <a:avLst/>
          </a:prstGeom>
          <a:ln w="762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6874" name="Straight Connector 36873"/>
          <p:cNvSpPr/>
          <p:nvPr/>
        </p:nvSpPr>
        <p:spPr>
          <a:xfrm>
            <a:off x="5715000" y="3657600"/>
            <a:ext cx="914400" cy="0"/>
          </a:xfrm>
          <a:prstGeom prst="line">
            <a:avLst/>
          </a:prstGeom>
          <a:ln w="762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6875" name="Text Box 36874"/>
          <p:cNvSpPr txBox="1"/>
          <p:nvPr/>
        </p:nvSpPr>
        <p:spPr>
          <a:xfrm>
            <a:off x="1219200" y="5410200"/>
            <a:ext cx="488950" cy="82391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1</a:t>
            </a:r>
            <a:endParaRPr sz="4800"/>
          </a:p>
        </p:txBody>
      </p:sp>
      <p:sp>
        <p:nvSpPr>
          <p:cNvPr id="36876" name="Straight Connector 36875"/>
          <p:cNvSpPr/>
          <p:nvPr/>
        </p:nvSpPr>
        <p:spPr>
          <a:xfrm>
            <a:off x="1066800" y="6096000"/>
            <a:ext cx="762000" cy="15875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6877" name="Text Box 36876"/>
          <p:cNvSpPr txBox="1"/>
          <p:nvPr/>
        </p:nvSpPr>
        <p:spPr>
          <a:xfrm>
            <a:off x="1219200" y="6034088"/>
            <a:ext cx="488950" cy="8239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2</a:t>
            </a:r>
            <a:endParaRPr sz="4800"/>
          </a:p>
        </p:txBody>
      </p:sp>
      <p:sp>
        <p:nvSpPr>
          <p:cNvPr id="36878" name="Straight Connector 36877"/>
          <p:cNvSpPr/>
          <p:nvPr/>
        </p:nvSpPr>
        <p:spPr>
          <a:xfrm>
            <a:off x="3657600" y="2819400"/>
            <a:ext cx="1905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6879" name="Text Box 36878"/>
          <p:cNvSpPr txBox="1"/>
          <p:nvPr/>
        </p:nvSpPr>
        <p:spPr>
          <a:xfrm>
            <a:off x="4419600" y="5410200"/>
            <a:ext cx="488950" cy="82391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2</a:t>
            </a:r>
            <a:endParaRPr sz="4800"/>
          </a:p>
        </p:txBody>
      </p:sp>
      <p:sp>
        <p:nvSpPr>
          <p:cNvPr id="36880" name="Straight Connector 36879"/>
          <p:cNvSpPr/>
          <p:nvPr/>
        </p:nvSpPr>
        <p:spPr>
          <a:xfrm>
            <a:off x="4267200" y="6096000"/>
            <a:ext cx="762000" cy="15875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6881" name="Text Box 36880"/>
          <p:cNvSpPr txBox="1"/>
          <p:nvPr/>
        </p:nvSpPr>
        <p:spPr>
          <a:xfrm>
            <a:off x="4419600" y="6034088"/>
            <a:ext cx="488950" cy="8239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4</a:t>
            </a:r>
            <a:endParaRPr sz="4800"/>
          </a:p>
        </p:txBody>
      </p:sp>
      <p:sp>
        <p:nvSpPr>
          <p:cNvPr id="36882" name="Straight Connector 36881"/>
          <p:cNvSpPr/>
          <p:nvPr/>
        </p:nvSpPr>
        <p:spPr>
          <a:xfrm>
            <a:off x="3657600" y="4572000"/>
            <a:ext cx="1905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6883" name="Straight Connector 36882"/>
          <p:cNvSpPr/>
          <p:nvPr/>
        </p:nvSpPr>
        <p:spPr>
          <a:xfrm>
            <a:off x="6705600" y="2438400"/>
            <a:ext cx="1905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6884" name="Straight Connector 36883"/>
          <p:cNvSpPr/>
          <p:nvPr/>
        </p:nvSpPr>
        <p:spPr>
          <a:xfrm>
            <a:off x="6705600" y="3048000"/>
            <a:ext cx="1905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6885" name="Straight Connector 36884"/>
          <p:cNvSpPr/>
          <p:nvPr/>
        </p:nvSpPr>
        <p:spPr>
          <a:xfrm>
            <a:off x="6705600" y="4267200"/>
            <a:ext cx="1905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6886" name="Straight Connector 36885"/>
          <p:cNvSpPr/>
          <p:nvPr/>
        </p:nvSpPr>
        <p:spPr>
          <a:xfrm>
            <a:off x="6705600" y="4876800"/>
            <a:ext cx="1905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6887" name="Text Box 36886"/>
          <p:cNvSpPr txBox="1"/>
          <p:nvPr/>
        </p:nvSpPr>
        <p:spPr>
          <a:xfrm>
            <a:off x="7467600" y="5410200"/>
            <a:ext cx="488950" cy="82391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3</a:t>
            </a:r>
            <a:endParaRPr sz="4800"/>
          </a:p>
        </p:txBody>
      </p:sp>
      <p:sp>
        <p:nvSpPr>
          <p:cNvPr id="36888" name="Straight Connector 36887"/>
          <p:cNvSpPr/>
          <p:nvPr/>
        </p:nvSpPr>
        <p:spPr>
          <a:xfrm>
            <a:off x="7315200" y="6096000"/>
            <a:ext cx="762000" cy="15875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6889" name="Text Box 36888"/>
          <p:cNvSpPr txBox="1"/>
          <p:nvPr/>
        </p:nvSpPr>
        <p:spPr>
          <a:xfrm>
            <a:off x="7467600" y="6034088"/>
            <a:ext cx="488950" cy="82391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6</a:t>
            </a:r>
            <a:endParaRPr sz="4800"/>
          </a:p>
        </p:txBody>
      </p:sp>
      <p:sp>
        <p:nvSpPr>
          <p:cNvPr id="36890" name="Text Box 36889"/>
          <p:cNvSpPr txBox="1"/>
          <p:nvPr/>
        </p:nvSpPr>
        <p:spPr>
          <a:xfrm>
            <a:off x="2667000" y="54864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=</a:t>
            </a:r>
            <a:endParaRPr sz="6000"/>
          </a:p>
        </p:txBody>
      </p:sp>
      <p:sp>
        <p:nvSpPr>
          <p:cNvPr id="36891" name="Text Box 36890"/>
          <p:cNvSpPr txBox="1"/>
          <p:nvPr/>
        </p:nvSpPr>
        <p:spPr>
          <a:xfrm>
            <a:off x="5867400" y="54864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6000"/>
              <a:t>=</a:t>
            </a:r>
            <a:endParaRPr sz="6000"/>
          </a:p>
        </p:txBody>
      </p:sp>
    </p:spTree>
  </p:cSld>
  <p:clrMapOvr>
    <a:masterClrMapping/>
  </p:clrMapOvr>
  <p:transition advTm="724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9" grpId="0"/>
      <p:bldP spid="36889" grpId="0"/>
    </p:bldLst>
  </p:timing>
</p:sld>
</file>

<file path=ppt/theme/theme1.xml><?xml version="1.0" encoding="utf-8"?>
<a:theme xmlns:a="http://schemas.openxmlformats.org/drawingml/2006/main" name="Whirlpool">
  <a:themeElements>
    <a:clrScheme name="">
      <a:dk1>
        <a:srgbClr val="FFFFFF"/>
      </a:dk1>
      <a:lt1>
        <a:srgbClr val="0000CC"/>
      </a:lt1>
      <a:dk2>
        <a:srgbClr val="CCFFFF"/>
      </a:dk2>
      <a:lt2>
        <a:srgbClr val="000066"/>
      </a:lt2>
      <a:accent1>
        <a:srgbClr val="CC99FF"/>
      </a:accent1>
      <a:accent2>
        <a:srgbClr val="9999FF"/>
      </a:accent2>
      <a:accent3>
        <a:srgbClr val="AAAAE2"/>
      </a:accent3>
      <a:accent4>
        <a:srgbClr val="DCDCDC"/>
      </a:accent4>
      <a:accent5>
        <a:srgbClr val="E2CAFF"/>
      </a:accent5>
      <a:accent6>
        <a:srgbClr val="8989E5"/>
      </a:accent6>
      <a:hlink>
        <a:srgbClr val="99CCFF"/>
      </a:hlink>
      <a:folHlink>
        <a:srgbClr val="0066FF"/>
      </a:folHlink>
    </a:clrScheme>
    <a:fontScheme name="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0000CC"/>
        </a:lt1>
        <a:dk2>
          <a:srgbClr val="CCFFFF"/>
        </a:dk2>
        <a:lt2>
          <a:srgbClr val="000066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DCDCDC"/>
        </a:accent4>
        <a:accent5>
          <a:srgbClr val="E2CAFF"/>
        </a:accent5>
        <a:accent6>
          <a:srgbClr val="8989E5"/>
        </a:accent6>
        <a:hlink>
          <a:srgbClr val="99CCFF"/>
        </a:hlink>
        <a:folHlink>
          <a:srgbClr val="00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99FF"/>
        </a:lt1>
        <a:dk2>
          <a:srgbClr val="CCFFFF"/>
        </a:dk2>
        <a:lt2>
          <a:srgbClr val="000066"/>
        </a:lt2>
        <a:accent1>
          <a:srgbClr val="CC99FF"/>
        </a:accent1>
        <a:accent2>
          <a:srgbClr val="9999FF"/>
        </a:accent2>
        <a:accent3>
          <a:srgbClr val="B9CAFF"/>
        </a:accent3>
        <a:accent4>
          <a:srgbClr val="DCDCDC"/>
        </a:accent4>
        <a:accent5>
          <a:srgbClr val="E2CAFF"/>
        </a:accent5>
        <a:accent6>
          <a:srgbClr val="8989E5"/>
        </a:accent6>
        <a:hlink>
          <a:srgbClr val="99CCFF"/>
        </a:hlink>
        <a:folHlink>
          <a:srgbClr val="00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FFFFFF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AAAAAA"/>
        </a:accent3>
        <a:accent4>
          <a:srgbClr val="DCDCDC"/>
        </a:accent4>
        <a:accent5>
          <a:srgbClr val="E1E1E1"/>
        </a:accent5>
        <a:accent6>
          <a:srgbClr val="787878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Designs\Whirlpool.pot</Template>
  <TotalTime>0</TotalTime>
  <Words>3229</Words>
  <Application>WPS Presentation</Application>
  <PresentationFormat>On-screen Show</PresentationFormat>
  <Paragraphs>652</Paragraphs>
  <Slides>54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54</vt:i4>
      </vt:variant>
    </vt:vector>
  </HeadingPairs>
  <TitlesOfParts>
    <vt:vector size="65" baseType="lpstr">
      <vt:lpstr>Arial</vt:lpstr>
      <vt:lpstr>SimSun</vt:lpstr>
      <vt:lpstr>Wingdings</vt:lpstr>
      <vt:lpstr>Times New Roman</vt:lpstr>
      <vt:lpstr>Tahoma</vt:lpstr>
      <vt:lpstr>URW Bookman</vt:lpstr>
      <vt:lpstr>微软雅黑</vt:lpstr>
      <vt:lpstr>Monospace</vt:lpstr>
      <vt:lpstr>Arial Unicode MS</vt:lpstr>
      <vt:lpstr>Calibri</vt:lpstr>
      <vt:lpstr>Whirlpool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Advantage Tutoring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Fractions IV Equivalent Fractions</dc:title>
  <dc:creator>Monica/Bob Yuskaitis</dc:creator>
  <cp:lastModifiedBy>mathssite.com</cp:lastModifiedBy>
  <cp:revision>7</cp:revision>
  <dcterms:created xsi:type="dcterms:W3CDTF">2019-04-12T18:41:50Z</dcterms:created>
  <dcterms:modified xsi:type="dcterms:W3CDTF">2019-04-12T18:41:50Z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1033-11.1.0.8372</vt:lpwstr>
  </property>
</Properties>
</file>